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Title Text"/>
          <p:cNvSpPr txBox="1"/>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13"/>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Google Shape;54;p13"/>
          <p:cNvSpPr txBox="1"/>
          <p:nvPr>
            <p:ph type="ctrTitle"/>
          </p:nvPr>
        </p:nvSpPr>
        <p:spPr>
          <a:xfrm>
            <a:off x="311699" y="510225"/>
            <a:ext cx="8520602" cy="675001"/>
          </a:xfrm>
          <a:prstGeom prst="rect">
            <a:avLst/>
          </a:prstGeom>
        </p:spPr>
        <p:txBody>
          <a:bodyPr/>
          <a:lstStyle>
            <a:lvl1pPr defTabSz="877823">
              <a:defRPr sz="3455"/>
            </a:lvl1pPr>
          </a:lstStyle>
          <a:p>
            <a:pPr/>
            <a:r>
              <a:t>Practical web development basics</a:t>
            </a:r>
          </a:p>
        </p:txBody>
      </p:sp>
      <p:sp>
        <p:nvSpPr>
          <p:cNvPr id="110" name="Google Shape;55;p13"/>
          <p:cNvSpPr txBox="1"/>
          <p:nvPr>
            <p:ph type="subTitle" sz="quarter" idx="1"/>
          </p:nvPr>
        </p:nvSpPr>
        <p:spPr>
          <a:xfrm>
            <a:off x="311700" y="4345225"/>
            <a:ext cx="4453200" cy="450001"/>
          </a:xfrm>
          <a:prstGeom prst="rect">
            <a:avLst/>
          </a:prstGeom>
        </p:spPr>
        <p:txBody>
          <a:bodyPr/>
          <a:lstStyle>
            <a:lvl1pPr marL="0" indent="0" algn="l" defTabSz="685800">
              <a:defRPr sz="1800"/>
            </a:lvl1pPr>
          </a:lstStyle>
          <a:p>
            <a:pPr/>
            <a:r>
              <a:t>Prepared by Nitish Patkar</a:t>
            </a:r>
          </a:p>
        </p:txBody>
      </p:sp>
      <p:grpSp>
        <p:nvGrpSpPr>
          <p:cNvPr id="113" name="Google Shape;56;p13"/>
          <p:cNvGrpSpPr/>
          <p:nvPr/>
        </p:nvGrpSpPr>
        <p:grpSpPr>
          <a:xfrm>
            <a:off x="6321249" y="1780450"/>
            <a:ext cx="1058101" cy="993601"/>
            <a:chOff x="0" y="0"/>
            <a:chExt cx="1058100" cy="993600"/>
          </a:xfrm>
        </p:grpSpPr>
        <p:sp>
          <p:nvSpPr>
            <p:cNvPr id="111" name="Oval"/>
            <p:cNvSpPr/>
            <p:nvPr/>
          </p:nvSpPr>
          <p:spPr>
            <a:xfrm>
              <a:off x="-1" y="-1"/>
              <a:ext cx="1058102" cy="993602"/>
            </a:xfrm>
            <a:prstGeom prst="ellipse">
              <a:avLst/>
            </a:prstGeom>
            <a:solidFill>
              <a:srgbClr val="6FA8DC"/>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112" name="REST"/>
            <p:cNvSpPr txBox="1"/>
            <p:nvPr/>
          </p:nvSpPr>
          <p:spPr>
            <a:xfrm>
              <a:off x="154955" y="306683"/>
              <a:ext cx="74819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r>
                <a:t>REST</a:t>
              </a:r>
            </a:p>
          </p:txBody>
        </p:sp>
      </p:grpSp>
      <p:grpSp>
        <p:nvGrpSpPr>
          <p:cNvPr id="116" name="Google Shape;57;p13"/>
          <p:cNvGrpSpPr/>
          <p:nvPr/>
        </p:nvGrpSpPr>
        <p:grpSpPr>
          <a:xfrm>
            <a:off x="7025724" y="1185225"/>
            <a:ext cx="1384201" cy="1260001"/>
            <a:chOff x="0" y="0"/>
            <a:chExt cx="1384200" cy="1260000"/>
          </a:xfrm>
        </p:grpSpPr>
        <p:sp>
          <p:nvSpPr>
            <p:cNvPr id="114" name="Oval"/>
            <p:cNvSpPr/>
            <p:nvPr/>
          </p:nvSpPr>
          <p:spPr>
            <a:xfrm>
              <a:off x="-1" y="-1"/>
              <a:ext cx="1384202" cy="1260002"/>
            </a:xfrm>
            <a:prstGeom prst="ellipse">
              <a:avLst/>
            </a:prstGeom>
            <a:solidFill>
              <a:srgbClr val="E06666"/>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15" name="HTML"/>
            <p:cNvSpPr txBox="1"/>
            <p:nvPr/>
          </p:nvSpPr>
          <p:spPr>
            <a:xfrm>
              <a:off x="202710" y="439883"/>
              <a:ext cx="97878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HTML</a:t>
              </a:r>
            </a:p>
          </p:txBody>
        </p:sp>
      </p:grpSp>
      <p:grpSp>
        <p:nvGrpSpPr>
          <p:cNvPr id="119" name="Google Shape;58;p13"/>
          <p:cNvGrpSpPr/>
          <p:nvPr/>
        </p:nvGrpSpPr>
        <p:grpSpPr>
          <a:xfrm>
            <a:off x="7219525" y="1996725"/>
            <a:ext cx="1218001" cy="1104001"/>
            <a:chOff x="0" y="0"/>
            <a:chExt cx="1217999" cy="1103999"/>
          </a:xfrm>
        </p:grpSpPr>
        <p:sp>
          <p:nvSpPr>
            <p:cNvPr id="117" name="Oval"/>
            <p:cNvSpPr/>
            <p:nvPr/>
          </p:nvSpPr>
          <p:spPr>
            <a:xfrm>
              <a:off x="0" y="0"/>
              <a:ext cx="1218000" cy="1104000"/>
            </a:xfrm>
            <a:prstGeom prst="ellipse">
              <a:avLst/>
            </a:prstGeom>
            <a:solidFill>
              <a:srgbClr val="D9EAD3"/>
            </a:solidFill>
            <a:ln w="9525" cap="flat">
              <a:solidFill>
                <a:schemeClr val="accent2">
                  <a:lumOff val="21764"/>
                </a:schemeClr>
              </a:solidFill>
              <a:prstDash val="solid"/>
              <a:round/>
            </a:ln>
            <a:effectLst/>
          </p:spPr>
          <p:txBody>
            <a:bodyPr wrap="square" lIns="0" tIns="0" rIns="0" bIns="0" numCol="1" anchor="ctr">
              <a:noAutofit/>
            </a:bodyPr>
            <a:lstStyle/>
            <a:p>
              <a:pPr algn="ctr">
                <a:defRPr sz="1200"/>
              </a:pPr>
            </a:p>
          </p:txBody>
        </p:sp>
        <p:sp>
          <p:nvSpPr>
            <p:cNvPr id="118" name="javascript"/>
            <p:cNvSpPr txBox="1"/>
            <p:nvPr/>
          </p:nvSpPr>
          <p:spPr>
            <a:xfrm>
              <a:off x="178371" y="374167"/>
              <a:ext cx="861258" cy="355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200"/>
              </a:lvl1pPr>
            </a:lstStyle>
            <a:p>
              <a:pPr/>
              <a:r>
                <a:t>javascript</a:t>
              </a:r>
            </a:p>
          </p:txBody>
        </p:sp>
      </p:grpSp>
      <p:grpSp>
        <p:nvGrpSpPr>
          <p:cNvPr id="122" name="Google Shape;59;p13"/>
          <p:cNvGrpSpPr/>
          <p:nvPr/>
        </p:nvGrpSpPr>
        <p:grpSpPr>
          <a:xfrm>
            <a:off x="5619124" y="1559825"/>
            <a:ext cx="881701" cy="855901"/>
            <a:chOff x="0" y="0"/>
            <a:chExt cx="881700" cy="855899"/>
          </a:xfrm>
        </p:grpSpPr>
        <p:sp>
          <p:nvSpPr>
            <p:cNvPr id="120" name="Oval"/>
            <p:cNvSpPr/>
            <p:nvPr/>
          </p:nvSpPr>
          <p:spPr>
            <a:xfrm>
              <a:off x="-1" y="0"/>
              <a:ext cx="881702" cy="855900"/>
            </a:xfrm>
            <a:prstGeom prst="ellipse">
              <a:avLst/>
            </a:prstGeom>
            <a:solidFill>
              <a:srgbClr val="FFD966"/>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21" name="CSS"/>
            <p:cNvSpPr txBox="1"/>
            <p:nvPr/>
          </p:nvSpPr>
          <p:spPr>
            <a:xfrm>
              <a:off x="129121" y="237833"/>
              <a:ext cx="6234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CSS</a:t>
              </a:r>
            </a:p>
          </p:txBody>
        </p:sp>
      </p:grpSp>
      <p:grpSp>
        <p:nvGrpSpPr>
          <p:cNvPr id="125" name="Google Shape;60;p13"/>
          <p:cNvGrpSpPr/>
          <p:nvPr/>
        </p:nvGrpSpPr>
        <p:grpSpPr>
          <a:xfrm>
            <a:off x="5336725" y="2233625"/>
            <a:ext cx="1267500" cy="1212301"/>
            <a:chOff x="0" y="0"/>
            <a:chExt cx="1267499" cy="1212300"/>
          </a:xfrm>
        </p:grpSpPr>
        <p:sp>
          <p:nvSpPr>
            <p:cNvPr id="123" name="Oval"/>
            <p:cNvSpPr/>
            <p:nvPr/>
          </p:nvSpPr>
          <p:spPr>
            <a:xfrm>
              <a:off x="0" y="-1"/>
              <a:ext cx="1267500" cy="1212302"/>
            </a:xfrm>
            <a:prstGeom prst="ellipse">
              <a:avLst/>
            </a:prstGeom>
            <a:solidFill>
              <a:srgbClr val="76A5AF"/>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24" name="Node"/>
            <p:cNvSpPr txBox="1"/>
            <p:nvPr/>
          </p:nvSpPr>
          <p:spPr>
            <a:xfrm>
              <a:off x="185621" y="416033"/>
              <a:ext cx="896258"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Node</a:t>
              </a:r>
            </a:p>
          </p:txBody>
        </p:sp>
      </p:grpSp>
      <p:grpSp>
        <p:nvGrpSpPr>
          <p:cNvPr id="128" name="Google Shape;61;p13"/>
          <p:cNvGrpSpPr/>
          <p:nvPr/>
        </p:nvGrpSpPr>
        <p:grpSpPr>
          <a:xfrm>
            <a:off x="6321249" y="2571749"/>
            <a:ext cx="1218001" cy="1138202"/>
            <a:chOff x="0" y="0"/>
            <a:chExt cx="1217999" cy="1138200"/>
          </a:xfrm>
        </p:grpSpPr>
        <p:sp>
          <p:nvSpPr>
            <p:cNvPr id="126" name="Oval"/>
            <p:cNvSpPr/>
            <p:nvPr/>
          </p:nvSpPr>
          <p:spPr>
            <a:xfrm>
              <a:off x="0" y="-1"/>
              <a:ext cx="1218000" cy="1138202"/>
            </a:xfrm>
            <a:prstGeom prst="ellipse">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27" name="Angular"/>
            <p:cNvSpPr txBox="1"/>
            <p:nvPr/>
          </p:nvSpPr>
          <p:spPr>
            <a:xfrm>
              <a:off x="178371" y="378983"/>
              <a:ext cx="861258"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Angular</a:t>
              </a:r>
            </a:p>
          </p:txBody>
        </p:sp>
      </p:grpSp>
      <p:grpSp>
        <p:nvGrpSpPr>
          <p:cNvPr id="131" name="Google Shape;62;p13"/>
          <p:cNvGrpSpPr/>
          <p:nvPr/>
        </p:nvGrpSpPr>
        <p:grpSpPr>
          <a:xfrm>
            <a:off x="7265550" y="2868524"/>
            <a:ext cx="1360501" cy="1308901"/>
            <a:chOff x="0" y="0"/>
            <a:chExt cx="1360499" cy="1308900"/>
          </a:xfrm>
        </p:grpSpPr>
        <p:sp>
          <p:nvSpPr>
            <p:cNvPr id="129" name="Oval"/>
            <p:cNvSpPr/>
            <p:nvPr/>
          </p:nvSpPr>
          <p:spPr>
            <a:xfrm>
              <a:off x="0" y="-1"/>
              <a:ext cx="1360500" cy="1308902"/>
            </a:xfrm>
            <a:prstGeom prst="ellipse">
              <a:avLst/>
            </a:prstGeom>
            <a:solidFill>
              <a:srgbClr val="F1C232"/>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30" name="ORM"/>
            <p:cNvSpPr txBox="1"/>
            <p:nvPr/>
          </p:nvSpPr>
          <p:spPr>
            <a:xfrm>
              <a:off x="199240" y="464333"/>
              <a:ext cx="96202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ORM</a:t>
              </a:r>
            </a:p>
          </p:txBody>
        </p:sp>
      </p:grpSp>
      <p:grpSp>
        <p:nvGrpSpPr>
          <p:cNvPr id="134" name="Google Shape;63;p13"/>
          <p:cNvGrpSpPr/>
          <p:nvPr/>
        </p:nvGrpSpPr>
        <p:grpSpPr>
          <a:xfrm>
            <a:off x="5667424" y="3242899"/>
            <a:ext cx="1159802" cy="1104001"/>
            <a:chOff x="0" y="0"/>
            <a:chExt cx="1159800" cy="1103999"/>
          </a:xfrm>
        </p:grpSpPr>
        <p:sp>
          <p:nvSpPr>
            <p:cNvPr id="132" name="Oval"/>
            <p:cNvSpPr/>
            <p:nvPr/>
          </p:nvSpPr>
          <p:spPr>
            <a:xfrm>
              <a:off x="-1" y="0"/>
              <a:ext cx="1159802" cy="1104000"/>
            </a:xfrm>
            <a:prstGeom prst="ellipse">
              <a:avLst/>
            </a:prstGeom>
            <a:solidFill>
              <a:srgbClr val="6D9EEB"/>
            </a:solidFill>
            <a:ln w="9525" cap="flat">
              <a:solidFill>
                <a:schemeClr val="accent2">
                  <a:lumOff val="21764"/>
                </a:schemeClr>
              </a:solidFill>
              <a:prstDash val="solid"/>
              <a:round/>
            </a:ln>
            <a:effectLst/>
          </p:spPr>
          <p:txBody>
            <a:bodyPr wrap="square" lIns="0" tIns="0" rIns="0" bIns="0" numCol="1" anchor="ctr">
              <a:noAutofit/>
            </a:bodyPr>
            <a:lstStyle/>
            <a:p>
              <a:pPr algn="ctr">
                <a:defRPr sz="3000"/>
              </a:pPr>
            </a:p>
          </p:txBody>
        </p:sp>
        <p:sp>
          <p:nvSpPr>
            <p:cNvPr id="133" name="?!"/>
            <p:cNvSpPr txBox="1"/>
            <p:nvPr/>
          </p:nvSpPr>
          <p:spPr>
            <a:xfrm>
              <a:off x="169849" y="250907"/>
              <a:ext cx="820102" cy="602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3000"/>
              </a:lvl1pPr>
            </a:lstStyle>
            <a:p>
              <a:pPr/>
              <a:r>
                <a:t>?!</a:t>
              </a:r>
            </a:p>
          </p:txBody>
        </p:sp>
      </p:grpSp>
      <p:grpSp>
        <p:nvGrpSpPr>
          <p:cNvPr id="137" name="Google Shape;64;p13"/>
          <p:cNvGrpSpPr/>
          <p:nvPr/>
        </p:nvGrpSpPr>
        <p:grpSpPr>
          <a:xfrm>
            <a:off x="4793850" y="1821850"/>
            <a:ext cx="957001" cy="952201"/>
            <a:chOff x="0" y="0"/>
            <a:chExt cx="957000" cy="952200"/>
          </a:xfrm>
        </p:grpSpPr>
        <p:sp>
          <p:nvSpPr>
            <p:cNvPr id="135" name="Circle"/>
            <p:cNvSpPr/>
            <p:nvPr/>
          </p:nvSpPr>
          <p:spPr>
            <a:xfrm>
              <a:off x="-1" y="-1"/>
              <a:ext cx="957002" cy="952202"/>
            </a:xfrm>
            <a:prstGeom prst="ellipse">
              <a:avLst/>
            </a:prstGeom>
            <a:solidFill>
              <a:srgbClr val="E6B8AF"/>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36" name="PHP"/>
            <p:cNvSpPr txBox="1"/>
            <p:nvPr/>
          </p:nvSpPr>
          <p:spPr>
            <a:xfrm>
              <a:off x="140148" y="285983"/>
              <a:ext cx="676704"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PHP</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Google Shape;196;p22"/>
          <p:cNvSpPr txBox="1"/>
          <p:nvPr>
            <p:ph type="body" idx="1"/>
          </p:nvPr>
        </p:nvSpPr>
        <p:spPr>
          <a:xfrm>
            <a:off x="311699" y="1152475"/>
            <a:ext cx="8520602" cy="3416400"/>
          </a:xfrm>
          <a:prstGeom prst="rect">
            <a:avLst/>
          </a:prstGeom>
        </p:spPr>
        <p:txBody>
          <a:bodyPr/>
          <a:lstStyle/>
          <a:p>
            <a:pPr>
              <a:buClr>
                <a:srgbClr val="000000"/>
              </a:buClr>
              <a:defRPr>
                <a:solidFill>
                  <a:srgbClr val="000000"/>
                </a:solidFill>
              </a:defRPr>
            </a:pPr>
            <a:r>
              <a:t>Provides ready to use css classes, components and grid system based on proven design standards, so that developers do not have to write css from scratch </a:t>
            </a:r>
          </a:p>
          <a:p>
            <a:pPr>
              <a:spcBef>
                <a:spcPts val="1000"/>
              </a:spcBef>
              <a:buClr>
                <a:srgbClr val="000000"/>
              </a:buClr>
              <a:defRPr>
                <a:solidFill>
                  <a:srgbClr val="000000"/>
                </a:solidFill>
              </a:defRPr>
            </a:pPr>
            <a:r>
              <a:t>Most popular css frameworks:</a:t>
            </a:r>
          </a:p>
        </p:txBody>
      </p:sp>
      <p:sp>
        <p:nvSpPr>
          <p:cNvPr id="244" name="Google Shape;197;p22"/>
          <p:cNvSpPr txBox="1"/>
          <p:nvPr>
            <p:ph type="title"/>
          </p:nvPr>
        </p:nvSpPr>
        <p:spPr>
          <a:xfrm>
            <a:off x="311699" y="370950"/>
            <a:ext cx="8520602" cy="572701"/>
          </a:xfrm>
          <a:prstGeom prst="rect">
            <a:avLst/>
          </a:prstGeom>
        </p:spPr>
        <p:txBody>
          <a:bodyPr/>
          <a:lstStyle>
            <a:lvl1pPr>
              <a:defRPr sz="2400"/>
            </a:lvl1pPr>
          </a:lstStyle>
          <a:p>
            <a:pPr/>
            <a:r>
              <a:t>Styling (CSS) frameworks</a:t>
            </a:r>
          </a:p>
        </p:txBody>
      </p:sp>
      <p:sp>
        <p:nvSpPr>
          <p:cNvPr id="245" name="Google Shape;198;p22"/>
          <p:cNvSpPr txBox="1"/>
          <p:nvPr/>
        </p:nvSpPr>
        <p:spPr>
          <a:xfrm>
            <a:off x="1016749" y="4198549"/>
            <a:ext cx="10161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Bootstrap</a:t>
            </a:r>
          </a:p>
        </p:txBody>
      </p:sp>
      <p:sp>
        <p:nvSpPr>
          <p:cNvPr id="246" name="Google Shape;199;p22"/>
          <p:cNvSpPr txBox="1"/>
          <p:nvPr/>
        </p:nvSpPr>
        <p:spPr>
          <a:xfrm>
            <a:off x="2399350" y="4198549"/>
            <a:ext cx="12543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Semantic UI</a:t>
            </a:r>
          </a:p>
        </p:txBody>
      </p:sp>
      <p:sp>
        <p:nvSpPr>
          <p:cNvPr id="247" name="Google Shape;200;p22"/>
          <p:cNvSpPr txBox="1"/>
          <p:nvPr/>
        </p:nvSpPr>
        <p:spPr>
          <a:xfrm>
            <a:off x="3955967" y="4198549"/>
            <a:ext cx="11223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Materialize</a:t>
            </a:r>
          </a:p>
        </p:txBody>
      </p:sp>
      <p:sp>
        <p:nvSpPr>
          <p:cNvPr id="248" name="Google Shape;201;p22"/>
          <p:cNvSpPr txBox="1"/>
          <p:nvPr/>
        </p:nvSpPr>
        <p:spPr>
          <a:xfrm>
            <a:off x="5380563" y="4198549"/>
            <a:ext cx="11223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Material UI</a:t>
            </a:r>
          </a:p>
        </p:txBody>
      </p:sp>
      <p:pic>
        <p:nvPicPr>
          <p:cNvPr id="249" name="Google Shape;202;p22" descr="Google Shape;202;p22"/>
          <p:cNvPicPr>
            <a:picLocks noChangeAspect="1"/>
          </p:cNvPicPr>
          <p:nvPr/>
        </p:nvPicPr>
        <p:blipFill>
          <a:blip r:embed="rId2">
            <a:extLst/>
          </a:blip>
          <a:stretch>
            <a:fillRect/>
          </a:stretch>
        </p:blipFill>
        <p:spPr>
          <a:xfrm>
            <a:off x="910024" y="3165925"/>
            <a:ext cx="1229552" cy="1032627"/>
          </a:xfrm>
          <a:prstGeom prst="rect">
            <a:avLst/>
          </a:prstGeom>
          <a:ln w="12700">
            <a:miter lim="400000"/>
          </a:ln>
        </p:spPr>
      </p:pic>
      <p:pic>
        <p:nvPicPr>
          <p:cNvPr id="250" name="Google Shape;203;p22" descr="Google Shape;203;p22"/>
          <p:cNvPicPr>
            <a:picLocks noChangeAspect="1"/>
          </p:cNvPicPr>
          <p:nvPr/>
        </p:nvPicPr>
        <p:blipFill>
          <a:blip r:embed="rId3">
            <a:extLst/>
          </a:blip>
          <a:stretch>
            <a:fillRect/>
          </a:stretch>
        </p:blipFill>
        <p:spPr>
          <a:xfrm>
            <a:off x="2516438" y="3252749"/>
            <a:ext cx="945801" cy="945801"/>
          </a:xfrm>
          <a:prstGeom prst="rect">
            <a:avLst/>
          </a:prstGeom>
          <a:ln w="12700">
            <a:miter lim="400000"/>
          </a:ln>
        </p:spPr>
      </p:pic>
      <p:pic>
        <p:nvPicPr>
          <p:cNvPr id="251" name="Google Shape;204;p22" descr="Google Shape;204;p22"/>
          <p:cNvPicPr>
            <a:picLocks noChangeAspect="1"/>
          </p:cNvPicPr>
          <p:nvPr/>
        </p:nvPicPr>
        <p:blipFill>
          <a:blip r:embed="rId4">
            <a:extLst/>
          </a:blip>
          <a:stretch>
            <a:fillRect/>
          </a:stretch>
        </p:blipFill>
        <p:spPr>
          <a:xfrm>
            <a:off x="3839100" y="2968999"/>
            <a:ext cx="1229550" cy="1229550"/>
          </a:xfrm>
          <a:prstGeom prst="rect">
            <a:avLst/>
          </a:prstGeom>
          <a:ln w="12700">
            <a:miter lim="400000"/>
          </a:ln>
        </p:spPr>
      </p:pic>
      <p:pic>
        <p:nvPicPr>
          <p:cNvPr id="252" name="Google Shape;205;p22" descr="Google Shape;205;p22"/>
          <p:cNvPicPr>
            <a:picLocks noChangeAspect="1"/>
          </p:cNvPicPr>
          <p:nvPr/>
        </p:nvPicPr>
        <p:blipFill>
          <a:blip r:embed="rId5">
            <a:extLst/>
          </a:blip>
          <a:stretch>
            <a:fillRect/>
          </a:stretch>
        </p:blipFill>
        <p:spPr>
          <a:xfrm>
            <a:off x="5359825" y="3240925"/>
            <a:ext cx="1163783" cy="9458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Google Shape;210;p23"/>
          <p:cNvSpPr txBox="1"/>
          <p:nvPr>
            <p:ph type="body" idx="1"/>
          </p:nvPr>
        </p:nvSpPr>
        <p:spPr>
          <a:xfrm>
            <a:off x="311699" y="1152475"/>
            <a:ext cx="8520602" cy="3416400"/>
          </a:xfrm>
          <a:prstGeom prst="rect">
            <a:avLst/>
          </a:prstGeom>
        </p:spPr>
        <p:txBody>
          <a:bodyPr/>
          <a:lstStyle/>
          <a:p>
            <a:pPr>
              <a:buClr>
                <a:srgbClr val="000000"/>
              </a:buClr>
              <a:defRPr>
                <a:solidFill>
                  <a:srgbClr val="000000"/>
                </a:solidFill>
              </a:defRPr>
            </a:pPr>
            <a:r>
              <a:t>They provide tools and libraries that simplify common web development tasks, including routing URLs to appropriate handlers, interacting with databases through ORM, supporting sessions and user authorization, formatting output (e.g. HTML, JSON, XML), and improving security against web attacks.</a:t>
            </a:r>
          </a:p>
          <a:p>
            <a:pPr>
              <a:spcBef>
                <a:spcPts val="1000"/>
              </a:spcBef>
              <a:buClr>
                <a:srgbClr val="000000"/>
              </a:buClr>
              <a:defRPr>
                <a:solidFill>
                  <a:srgbClr val="000000"/>
                </a:solidFill>
              </a:defRPr>
            </a:pPr>
            <a:r>
              <a:t>Most popular backend frameworks:</a:t>
            </a:r>
          </a:p>
        </p:txBody>
      </p:sp>
      <p:sp>
        <p:nvSpPr>
          <p:cNvPr id="255" name="Google Shape;211;p23"/>
          <p:cNvSpPr txBox="1"/>
          <p:nvPr>
            <p:ph type="title"/>
          </p:nvPr>
        </p:nvSpPr>
        <p:spPr>
          <a:xfrm>
            <a:off x="311699" y="370950"/>
            <a:ext cx="8520602" cy="572701"/>
          </a:xfrm>
          <a:prstGeom prst="rect">
            <a:avLst/>
          </a:prstGeom>
        </p:spPr>
        <p:txBody>
          <a:bodyPr/>
          <a:lstStyle>
            <a:lvl1pPr>
              <a:defRPr sz="2400"/>
            </a:lvl1pPr>
          </a:lstStyle>
          <a:p>
            <a:pPr/>
            <a:r>
              <a:t>Backend frameworks</a:t>
            </a:r>
          </a:p>
        </p:txBody>
      </p:sp>
      <p:sp>
        <p:nvSpPr>
          <p:cNvPr id="256" name="Google Shape;212;p23"/>
          <p:cNvSpPr txBox="1"/>
          <p:nvPr/>
        </p:nvSpPr>
        <p:spPr>
          <a:xfrm>
            <a:off x="768399" y="4198549"/>
            <a:ext cx="1371302"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Ruby on Rails</a:t>
            </a:r>
          </a:p>
        </p:txBody>
      </p:sp>
      <p:sp>
        <p:nvSpPr>
          <p:cNvPr id="257" name="Google Shape;213;p23"/>
          <p:cNvSpPr txBox="1"/>
          <p:nvPr/>
        </p:nvSpPr>
        <p:spPr>
          <a:xfrm>
            <a:off x="4434866" y="4198549"/>
            <a:ext cx="11223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Laravel</a:t>
            </a:r>
          </a:p>
        </p:txBody>
      </p:sp>
      <p:sp>
        <p:nvSpPr>
          <p:cNvPr id="258" name="Google Shape;214;p23"/>
          <p:cNvSpPr txBox="1"/>
          <p:nvPr/>
        </p:nvSpPr>
        <p:spPr>
          <a:xfrm>
            <a:off x="6176438" y="4247874"/>
            <a:ext cx="11223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Flask</a:t>
            </a:r>
          </a:p>
        </p:txBody>
      </p:sp>
      <p:pic>
        <p:nvPicPr>
          <p:cNvPr id="259" name="Google Shape;215;p23" descr="Google Shape;215;p23"/>
          <p:cNvPicPr>
            <a:picLocks noChangeAspect="1"/>
          </p:cNvPicPr>
          <p:nvPr/>
        </p:nvPicPr>
        <p:blipFill>
          <a:blip r:embed="rId2">
            <a:extLst/>
          </a:blip>
          <a:stretch>
            <a:fillRect/>
          </a:stretch>
        </p:blipFill>
        <p:spPr>
          <a:xfrm>
            <a:off x="2451599" y="3656400"/>
            <a:ext cx="1556452" cy="542151"/>
          </a:xfrm>
          <a:prstGeom prst="rect">
            <a:avLst/>
          </a:prstGeom>
          <a:ln w="12700">
            <a:miter lim="400000"/>
          </a:ln>
        </p:spPr>
      </p:pic>
      <p:pic>
        <p:nvPicPr>
          <p:cNvPr id="260" name="Google Shape;216;p23" descr="Google Shape;216;p23"/>
          <p:cNvPicPr>
            <a:picLocks noChangeAspect="1"/>
          </p:cNvPicPr>
          <p:nvPr/>
        </p:nvPicPr>
        <p:blipFill>
          <a:blip r:embed="rId3">
            <a:extLst/>
          </a:blip>
          <a:stretch>
            <a:fillRect/>
          </a:stretch>
        </p:blipFill>
        <p:spPr>
          <a:xfrm>
            <a:off x="622574" y="3538175"/>
            <a:ext cx="1517125" cy="572701"/>
          </a:xfrm>
          <a:prstGeom prst="rect">
            <a:avLst/>
          </a:prstGeom>
          <a:ln w="12700">
            <a:miter lim="400000"/>
          </a:ln>
        </p:spPr>
      </p:pic>
      <p:pic>
        <p:nvPicPr>
          <p:cNvPr id="261" name="Google Shape;217;p23" descr="Google Shape;217;p23"/>
          <p:cNvPicPr>
            <a:picLocks noChangeAspect="1"/>
          </p:cNvPicPr>
          <p:nvPr/>
        </p:nvPicPr>
        <p:blipFill>
          <a:blip r:embed="rId4">
            <a:extLst/>
          </a:blip>
          <a:stretch>
            <a:fillRect/>
          </a:stretch>
        </p:blipFill>
        <p:spPr>
          <a:xfrm>
            <a:off x="4319949" y="3440605"/>
            <a:ext cx="1122301" cy="767845"/>
          </a:xfrm>
          <a:prstGeom prst="rect">
            <a:avLst/>
          </a:prstGeom>
          <a:ln w="12700">
            <a:miter lim="400000"/>
          </a:ln>
        </p:spPr>
      </p:pic>
      <p:pic>
        <p:nvPicPr>
          <p:cNvPr id="262" name="Google Shape;218;p23" descr="Google Shape;218;p23"/>
          <p:cNvPicPr>
            <a:picLocks noChangeAspect="1"/>
          </p:cNvPicPr>
          <p:nvPr/>
        </p:nvPicPr>
        <p:blipFill>
          <a:blip r:embed="rId5">
            <a:extLst/>
          </a:blip>
          <a:stretch>
            <a:fillRect/>
          </a:stretch>
        </p:blipFill>
        <p:spPr>
          <a:xfrm>
            <a:off x="6176440" y="3211650"/>
            <a:ext cx="750500" cy="9869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Google Shape;223;p24" descr="Google Shape;223;p24"/>
          <p:cNvPicPr>
            <a:picLocks noChangeAspect="1"/>
          </p:cNvPicPr>
          <p:nvPr/>
        </p:nvPicPr>
        <p:blipFill>
          <a:blip r:embed="rId2">
            <a:extLst/>
          </a:blip>
          <a:stretch>
            <a:fillRect/>
          </a:stretch>
        </p:blipFill>
        <p:spPr>
          <a:xfrm>
            <a:off x="302325" y="2033474"/>
            <a:ext cx="2515478" cy="1161377"/>
          </a:xfrm>
          <a:prstGeom prst="rect">
            <a:avLst/>
          </a:prstGeom>
          <a:ln w="12700">
            <a:miter lim="400000"/>
          </a:ln>
        </p:spPr>
      </p:pic>
      <p:pic>
        <p:nvPicPr>
          <p:cNvPr id="265" name="Google Shape;224;p24" descr="Google Shape;224;p24"/>
          <p:cNvPicPr>
            <a:picLocks noChangeAspect="1"/>
          </p:cNvPicPr>
          <p:nvPr/>
        </p:nvPicPr>
        <p:blipFill>
          <a:blip r:embed="rId3">
            <a:extLst/>
          </a:blip>
          <a:stretch>
            <a:fillRect/>
          </a:stretch>
        </p:blipFill>
        <p:spPr>
          <a:xfrm>
            <a:off x="2088609" y="3377150"/>
            <a:ext cx="729192" cy="1065703"/>
          </a:xfrm>
          <a:prstGeom prst="rect">
            <a:avLst/>
          </a:prstGeom>
          <a:ln w="12700">
            <a:miter lim="400000"/>
          </a:ln>
        </p:spPr>
      </p:pic>
      <p:pic>
        <p:nvPicPr>
          <p:cNvPr id="266" name="Google Shape;225;p24" descr="Google Shape;225;p24"/>
          <p:cNvPicPr>
            <a:picLocks noChangeAspect="1"/>
          </p:cNvPicPr>
          <p:nvPr/>
        </p:nvPicPr>
        <p:blipFill>
          <a:blip r:embed="rId4">
            <a:extLst/>
          </a:blip>
          <a:stretch>
            <a:fillRect/>
          </a:stretch>
        </p:blipFill>
        <p:spPr>
          <a:xfrm>
            <a:off x="1010424" y="3634499"/>
            <a:ext cx="826026" cy="667076"/>
          </a:xfrm>
          <a:prstGeom prst="rect">
            <a:avLst/>
          </a:prstGeom>
          <a:ln w="12700">
            <a:miter lim="400000"/>
          </a:ln>
        </p:spPr>
      </p:pic>
      <p:grpSp>
        <p:nvGrpSpPr>
          <p:cNvPr id="269" name="Google Shape;226;p24"/>
          <p:cNvGrpSpPr/>
          <p:nvPr/>
        </p:nvGrpSpPr>
        <p:grpSpPr>
          <a:xfrm>
            <a:off x="3998424" y="2033474"/>
            <a:ext cx="1898401" cy="2085901"/>
            <a:chOff x="0" y="0"/>
            <a:chExt cx="1898400" cy="2085900"/>
          </a:xfrm>
        </p:grpSpPr>
        <p:sp>
          <p:nvSpPr>
            <p:cNvPr id="267" name="Rectangle"/>
            <p:cNvSpPr/>
            <p:nvPr/>
          </p:nvSpPr>
          <p:spPr>
            <a:xfrm>
              <a:off x="-1" y="-1"/>
              <a:ext cx="1898402" cy="2085902"/>
            </a:xfrm>
            <a:prstGeom prst="rect">
              <a:avLst/>
            </a:prstGeom>
            <a:solidFill>
              <a:srgbClr val="FFFFFF"/>
            </a:solidFill>
            <a:ln w="9525" cap="flat">
              <a:solidFill>
                <a:schemeClr val="accent2">
                  <a:lumOff val="21764"/>
                </a:schemeClr>
              </a:solidFill>
              <a:prstDash val="solid"/>
              <a:round/>
            </a:ln>
            <a:effectLst/>
          </p:spPr>
          <p:txBody>
            <a:bodyPr wrap="square" lIns="0" tIns="0" rIns="0" bIns="0" numCol="1" anchor="b">
              <a:noAutofit/>
            </a:bodyPr>
            <a:lstStyle/>
            <a:p>
              <a:pPr algn="ctr"/>
            </a:p>
          </p:txBody>
        </p:sp>
        <p:sp>
          <p:nvSpPr>
            <p:cNvPr id="268" name="backend"/>
            <p:cNvSpPr txBox="1"/>
            <p:nvPr/>
          </p:nvSpPr>
          <p:spPr>
            <a:xfrm>
              <a:off x="-1" y="1705666"/>
              <a:ext cx="1898402"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lstStyle>
            <a:p>
              <a:pPr/>
              <a:r>
                <a:t>backend</a:t>
              </a:r>
            </a:p>
          </p:txBody>
        </p:sp>
      </p:grpSp>
      <p:grpSp>
        <p:nvGrpSpPr>
          <p:cNvPr id="273" name="Google Shape;227;p24"/>
          <p:cNvGrpSpPr/>
          <p:nvPr/>
        </p:nvGrpSpPr>
        <p:grpSpPr>
          <a:xfrm>
            <a:off x="7077449" y="2405501"/>
            <a:ext cx="1125478" cy="789351"/>
            <a:chOff x="-1" y="0"/>
            <a:chExt cx="1125477" cy="789350"/>
          </a:xfrm>
        </p:grpSpPr>
        <p:sp>
          <p:nvSpPr>
            <p:cNvPr id="270" name="Shape"/>
            <p:cNvSpPr/>
            <p:nvPr/>
          </p:nvSpPr>
          <p:spPr>
            <a:xfrm>
              <a:off x="-2" y="-1"/>
              <a:ext cx="1125479" cy="789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algn="ctr"/>
            </a:p>
          </p:txBody>
        </p:sp>
        <p:sp>
          <p:nvSpPr>
            <p:cNvPr id="271" name="Shape"/>
            <p:cNvSpPr/>
            <p:nvPr/>
          </p:nvSpPr>
          <p:spPr>
            <a:xfrm>
              <a:off x="-2" y="-1"/>
              <a:ext cx="1125479" cy="789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272" name="Database"/>
            <p:cNvSpPr txBox="1"/>
            <p:nvPr/>
          </p:nvSpPr>
          <p:spPr>
            <a:xfrm>
              <a:off x="-1" y="270337"/>
              <a:ext cx="1125477" cy="380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Database</a:t>
              </a:r>
            </a:p>
          </p:txBody>
        </p:sp>
      </p:grpSp>
      <p:sp>
        <p:nvSpPr>
          <p:cNvPr id="274" name="Google Shape;228;p24"/>
          <p:cNvSpPr txBox="1"/>
          <p:nvPr/>
        </p:nvSpPr>
        <p:spPr>
          <a:xfrm>
            <a:off x="657512" y="4423698"/>
            <a:ext cx="1805102"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Various frontends</a:t>
            </a:r>
          </a:p>
        </p:txBody>
      </p:sp>
      <p:sp>
        <p:nvSpPr>
          <p:cNvPr id="275" name="Google Shape;229;p24"/>
          <p:cNvSpPr txBox="1"/>
          <p:nvPr/>
        </p:nvSpPr>
        <p:spPr>
          <a:xfrm>
            <a:off x="380426" y="418649"/>
            <a:ext cx="2359276" cy="1181997"/>
          </a:xfrm>
          <a:prstGeom prst="rect">
            <a:avLst/>
          </a:prstGeom>
          <a:extLst>
            <a:ext uri="{C572A759-6A51-4108-AA02-DFA0A04FC94B}">
              <ma14:wrappingTextBoxFlag xmlns:ma14="http://schemas.microsoft.com/office/mac/drawingml/2011/main" val="1"/>
            </a:ext>
          </a:extLst>
        </p:spPr>
        <p:txBody>
          <a:bodyPr lIns="91424" tIns="91424" rIns="91424" bIns="91424">
            <a:spAutoFit/>
          </a:bodyPr>
          <a:lstStyle/>
          <a:p>
            <a:pPr>
              <a:defRPr sz="1000" u="sng"/>
            </a:pPr>
            <a:r>
              <a:rPr i="1" u="none"/>
              <a:t>Languages</a:t>
            </a:r>
            <a:r>
              <a:rPr u="none"/>
              <a:t>: HTML, CSS, Javascript</a:t>
            </a:r>
          </a:p>
          <a:p>
            <a:pPr>
              <a:defRPr sz="1000" u="sng"/>
            </a:pPr>
            <a:r>
              <a:rPr i="1" u="none"/>
              <a:t>Frameworks</a:t>
            </a:r>
            <a:r>
              <a:rPr u="none"/>
              <a:t>: Angular, React, Vue.js</a:t>
            </a:r>
          </a:p>
          <a:p>
            <a:pPr>
              <a:defRPr sz="1000" u="sng"/>
            </a:pPr>
            <a:r>
              <a:rPr i="1" u="none"/>
              <a:t>Styling</a:t>
            </a:r>
            <a:r>
              <a:rPr u="none"/>
              <a:t>: bootstrap, Material UI, Saas</a:t>
            </a:r>
          </a:p>
          <a:p>
            <a:pPr>
              <a:defRPr sz="1000" u="sng"/>
            </a:pPr>
            <a:r>
              <a:rPr i="1" u="none"/>
              <a:t>Concepts</a:t>
            </a:r>
            <a:r>
              <a:rPr u="none"/>
              <a:t>: HTTP requests, responsive design, asynchronous calls, SPAs, NPM</a:t>
            </a:r>
          </a:p>
          <a:p>
            <a:pPr>
              <a:defRPr sz="1000" u="sng"/>
            </a:pPr>
            <a:r>
              <a:rPr i="1" u="none"/>
              <a:t>Languages</a:t>
            </a:r>
            <a:r>
              <a:rPr u="none"/>
              <a:t>: HTML, CSS, Javascript</a:t>
            </a:r>
          </a:p>
          <a:p>
            <a:pPr>
              <a:defRPr sz="1000" u="sng"/>
            </a:pPr>
            <a:r>
              <a:rPr i="1" u="none"/>
              <a:t>Frameworks</a:t>
            </a:r>
            <a:r>
              <a:rPr u="none"/>
              <a:t>: Angular, React, Vue.js</a:t>
            </a:r>
          </a:p>
          <a:p>
            <a:pPr>
              <a:defRPr sz="1000" u="sng"/>
            </a:pPr>
            <a:r>
              <a:rPr i="1" u="none"/>
              <a:t>Styling</a:t>
            </a:r>
            <a:r>
              <a:rPr u="none"/>
              <a:t>: bootstrap, Material UI, Saas</a:t>
            </a:r>
          </a:p>
          <a:p>
            <a:pPr>
              <a:defRPr sz="1000" u="sng"/>
            </a:pPr>
            <a:r>
              <a:rPr i="1" u="none"/>
              <a:t>Concepts</a:t>
            </a:r>
            <a:r>
              <a:rPr u="none"/>
              <a:t>: HTTP requests, responsive design, asynchronous calls, SPAs, NPM</a:t>
            </a:r>
          </a:p>
        </p:txBody>
      </p:sp>
      <p:sp>
        <p:nvSpPr>
          <p:cNvPr id="276" name="Google Shape;230;p24"/>
          <p:cNvSpPr txBox="1"/>
          <p:nvPr/>
        </p:nvSpPr>
        <p:spPr>
          <a:xfrm>
            <a:off x="3501649" y="418649"/>
            <a:ext cx="2574001" cy="1181997"/>
          </a:xfrm>
          <a:prstGeom prst="rect">
            <a:avLst/>
          </a:prstGeom>
          <a:extLst>
            <a:ext uri="{C572A759-6A51-4108-AA02-DFA0A04FC94B}">
              <ma14:wrappingTextBoxFlag xmlns:ma14="http://schemas.microsoft.com/office/mac/drawingml/2011/main" val="1"/>
            </a:ext>
          </a:extLst>
        </p:spPr>
        <p:txBody>
          <a:bodyPr lIns="91424" tIns="91424" rIns="91424" bIns="91424">
            <a:spAutoFit/>
          </a:bodyPr>
          <a:lstStyle/>
          <a:p>
            <a:pPr>
              <a:defRPr sz="1000" u="sng"/>
            </a:pPr>
            <a:r>
              <a:rPr i="1" u="none"/>
              <a:t>Languages</a:t>
            </a:r>
            <a:r>
              <a:rPr u="none"/>
              <a:t>: Python, Java, javascript,...</a:t>
            </a:r>
          </a:p>
          <a:p>
            <a:pPr>
              <a:defRPr sz="1000" u="sng"/>
            </a:pPr>
            <a:r>
              <a:rPr i="1" u="none"/>
              <a:t>Frameworks</a:t>
            </a:r>
            <a:r>
              <a:rPr u="none"/>
              <a:t>: Django, .NET core, Laravel,...</a:t>
            </a:r>
          </a:p>
          <a:p>
            <a:pPr>
              <a:defRPr sz="1000" u="sng"/>
            </a:pPr>
            <a:r>
              <a:rPr i="1" u="none"/>
              <a:t>Concepts</a:t>
            </a:r>
            <a:r>
              <a:rPr u="none"/>
              <a:t>: HTTP requests routing, REST API, ORM, token &amp; session management, CSRF, ... </a:t>
            </a:r>
          </a:p>
          <a:p>
            <a:pPr>
              <a:defRPr sz="1000" u="sng"/>
            </a:pPr>
            <a:r>
              <a:rPr i="1" u="none"/>
              <a:t>Languages</a:t>
            </a:r>
            <a:r>
              <a:rPr u="none"/>
              <a:t>: Python, Java, javascript,...</a:t>
            </a:r>
          </a:p>
          <a:p>
            <a:pPr>
              <a:defRPr sz="1000" u="sng"/>
            </a:pPr>
            <a:r>
              <a:rPr i="1" u="none"/>
              <a:t>Frameworks</a:t>
            </a:r>
            <a:r>
              <a:rPr u="none"/>
              <a:t>: Django, .NET core, Laravel,...</a:t>
            </a:r>
          </a:p>
          <a:p>
            <a:pPr>
              <a:defRPr sz="1000" u="sng"/>
            </a:pPr>
            <a:r>
              <a:rPr i="1" u="none"/>
              <a:t>Concepts</a:t>
            </a:r>
            <a:r>
              <a:rPr u="none"/>
              <a:t>: HTTP requests routing, REST API, ORM, token &amp; session management, CSRF, ... </a:t>
            </a:r>
          </a:p>
        </p:txBody>
      </p:sp>
      <p:sp>
        <p:nvSpPr>
          <p:cNvPr id="277" name="Google Shape;231;p24"/>
          <p:cNvSpPr txBox="1"/>
          <p:nvPr/>
        </p:nvSpPr>
        <p:spPr>
          <a:xfrm>
            <a:off x="6759609" y="454571"/>
            <a:ext cx="1957059" cy="762896"/>
          </a:xfrm>
          <a:prstGeom prst="rect">
            <a:avLst/>
          </a:prstGeom>
          <a:extLst>
            <a:ext uri="{C572A759-6A51-4108-AA02-DFA0A04FC94B}">
              <ma14:wrappingTextBoxFlag xmlns:ma14="http://schemas.microsoft.com/office/mac/drawingml/2011/main" val="1"/>
            </a:ext>
          </a:extLst>
        </p:spPr>
        <p:txBody>
          <a:bodyPr lIns="91424" tIns="91424" rIns="91424" bIns="91424">
            <a:spAutoFit/>
          </a:bodyPr>
          <a:lstStyle/>
          <a:p>
            <a:pPr>
              <a:defRPr sz="1000" u="sng"/>
            </a:pPr>
            <a:r>
              <a:rPr i="1" u="none"/>
              <a:t>Types</a:t>
            </a:r>
            <a:r>
              <a:t>:</a:t>
            </a:r>
            <a:r>
              <a:rPr u="none"/>
              <a:t> Relational, NoSQL</a:t>
            </a:r>
          </a:p>
          <a:p>
            <a:pPr>
              <a:defRPr sz="1000" u="sng"/>
            </a:pPr>
            <a:r>
              <a:rPr i="1" u="none"/>
              <a:t>Examples</a:t>
            </a:r>
            <a:r>
              <a:rPr u="none"/>
              <a:t>: MySQL, PostgreSQL, MongoDB,..</a:t>
            </a:r>
          </a:p>
          <a:p>
            <a:pPr>
              <a:defRPr sz="1000" u="sng"/>
            </a:pPr>
            <a:r>
              <a:rPr i="1" u="none"/>
              <a:t>Types</a:t>
            </a:r>
            <a:r>
              <a:t>:</a:t>
            </a:r>
            <a:r>
              <a:rPr u="none"/>
              <a:t> Relational, NoSQL</a:t>
            </a:r>
          </a:p>
          <a:p>
            <a:pPr>
              <a:defRPr sz="1000" u="sng"/>
            </a:pPr>
            <a:r>
              <a:rPr i="1" u="none"/>
              <a:t>Examples</a:t>
            </a:r>
            <a:r>
              <a:rPr u="none"/>
              <a:t>: MySQL, PostgreSQL, MongoDB,..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Google Shape;236;p25"/>
          <p:cNvSpPr txBox="1"/>
          <p:nvPr>
            <p:ph type="title" idx="4294967295"/>
          </p:nvPr>
        </p:nvSpPr>
        <p:spPr>
          <a:xfrm>
            <a:off x="311699" y="255749"/>
            <a:ext cx="8520602" cy="572702"/>
          </a:xfrm>
          <a:prstGeom prst="rect">
            <a:avLst/>
          </a:prstGeom>
        </p:spPr>
        <p:txBody>
          <a:bodyPr/>
          <a:lstStyle>
            <a:lvl1pPr>
              <a:defRPr sz="2000"/>
            </a:lvl1pPr>
          </a:lstStyle>
          <a:p>
            <a:pPr/>
            <a:r>
              <a:t>Project scaffolding </a:t>
            </a:r>
          </a:p>
        </p:txBody>
      </p:sp>
      <p:sp>
        <p:nvSpPr>
          <p:cNvPr id="280" name="Google Shape;237;p25"/>
          <p:cNvSpPr txBox="1"/>
          <p:nvPr/>
        </p:nvSpPr>
        <p:spPr>
          <a:xfrm>
            <a:off x="311700" y="903450"/>
            <a:ext cx="7968599" cy="196757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304800">
              <a:lnSpc>
                <a:spcPct val="115000"/>
              </a:lnSpc>
              <a:spcBef>
                <a:spcPts val="500"/>
              </a:spcBef>
              <a:buClr>
                <a:srgbClr val="000000"/>
              </a:buClr>
              <a:buSzPts val="1400"/>
              <a:buFont typeface="Arial"/>
              <a:buChar char="●"/>
            </a:pPr>
            <a:r>
              <a:t>Helps to quickly set up a project skeleton (hopefully) with best practices</a:t>
            </a:r>
          </a:p>
          <a:p>
            <a:pPr marL="457200" indent="-317500">
              <a:lnSpc>
                <a:spcPct val="115000"/>
              </a:lnSpc>
              <a:spcBef>
                <a:spcPts val="500"/>
              </a:spcBef>
              <a:buClr>
                <a:srgbClr val="000000"/>
              </a:buClr>
              <a:buSzPts val="1400"/>
              <a:buFont typeface="Arial"/>
              <a:buChar char="●"/>
            </a:pPr>
            <a:r>
              <a:t>One can scaffold a project by using CLI tools such as angular cli for angular projects, or by cloning a repository from GitHub, gitlab etc.</a:t>
            </a:r>
          </a:p>
          <a:p>
            <a:pPr marL="457200" indent="-317500">
              <a:lnSpc>
                <a:spcPct val="115000"/>
              </a:lnSpc>
              <a:spcBef>
                <a:spcPts val="500"/>
              </a:spcBef>
              <a:buClr>
                <a:srgbClr val="000000"/>
              </a:buClr>
              <a:buSzPts val="1400"/>
              <a:buFont typeface="Arial"/>
              <a:buChar char="●"/>
            </a:pPr>
            <a:r>
              <a:t>Best known scaffolding tools:</a:t>
            </a:r>
          </a:p>
          <a:p>
            <a:pPr>
              <a:lnSpc>
                <a:spcPct val="115000"/>
              </a:lnSpc>
            </a:pPr>
          </a:p>
          <a:p>
            <a:pPr>
              <a:lnSpc>
                <a:spcPct val="115000"/>
              </a:lnSpc>
            </a:pPr>
          </a:p>
        </p:txBody>
      </p:sp>
      <p:pic>
        <p:nvPicPr>
          <p:cNvPr id="281" name="Google Shape;238;p25" descr="Google Shape;238;p25"/>
          <p:cNvPicPr>
            <a:picLocks noChangeAspect="1"/>
          </p:cNvPicPr>
          <p:nvPr/>
        </p:nvPicPr>
        <p:blipFill>
          <a:blip r:embed="rId2">
            <a:extLst/>
          </a:blip>
          <a:stretch>
            <a:fillRect/>
          </a:stretch>
        </p:blipFill>
        <p:spPr>
          <a:xfrm>
            <a:off x="673600" y="2466376"/>
            <a:ext cx="1570627" cy="1705425"/>
          </a:xfrm>
          <a:prstGeom prst="rect">
            <a:avLst/>
          </a:prstGeom>
          <a:ln w="12700">
            <a:miter lim="400000"/>
          </a:ln>
        </p:spPr>
      </p:pic>
      <p:sp>
        <p:nvSpPr>
          <p:cNvPr id="282" name="Google Shape;239;p25"/>
          <p:cNvSpPr txBox="1"/>
          <p:nvPr/>
        </p:nvSpPr>
        <p:spPr>
          <a:xfrm>
            <a:off x="1039824" y="4209600"/>
            <a:ext cx="8382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Yeoman</a:t>
            </a:r>
          </a:p>
        </p:txBody>
      </p:sp>
      <p:pic>
        <p:nvPicPr>
          <p:cNvPr id="283" name="Google Shape;240;p25" descr="Google Shape;240;p25"/>
          <p:cNvPicPr>
            <a:picLocks noChangeAspect="1"/>
          </p:cNvPicPr>
          <p:nvPr/>
        </p:nvPicPr>
        <p:blipFill>
          <a:blip r:embed="rId3">
            <a:extLst/>
          </a:blip>
          <a:stretch>
            <a:fillRect/>
          </a:stretch>
        </p:blipFill>
        <p:spPr>
          <a:xfrm>
            <a:off x="2765948" y="2488325"/>
            <a:ext cx="1424525" cy="175005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Google Shape;245;p26"/>
          <p:cNvSpPr txBox="1"/>
          <p:nvPr>
            <p:ph type="title" idx="4294967295"/>
          </p:nvPr>
        </p:nvSpPr>
        <p:spPr>
          <a:xfrm>
            <a:off x="311699" y="255749"/>
            <a:ext cx="8520602" cy="572702"/>
          </a:xfrm>
          <a:prstGeom prst="rect">
            <a:avLst/>
          </a:prstGeom>
        </p:spPr>
        <p:txBody>
          <a:bodyPr/>
          <a:lstStyle>
            <a:lvl1pPr>
              <a:defRPr sz="2000"/>
            </a:lvl1pPr>
          </a:lstStyle>
          <a:p>
            <a:pPr/>
            <a:r>
              <a:t>Project management tools </a:t>
            </a:r>
          </a:p>
        </p:txBody>
      </p:sp>
      <p:sp>
        <p:nvSpPr>
          <p:cNvPr id="286" name="Google Shape;246;p26"/>
          <p:cNvSpPr txBox="1"/>
          <p:nvPr/>
        </p:nvSpPr>
        <p:spPr>
          <a:xfrm>
            <a:off x="311700" y="998699"/>
            <a:ext cx="7968599" cy="16712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lnSpc>
                <a:spcPct val="115000"/>
              </a:lnSpc>
              <a:spcBef>
                <a:spcPts val="500"/>
              </a:spcBef>
              <a:buClr>
                <a:srgbClr val="000000"/>
              </a:buClr>
              <a:buSzPts val="1400"/>
              <a:buFont typeface="Arial"/>
              <a:buChar char="●"/>
            </a:pPr>
            <a:r>
              <a:t>Helps to organise development work within teams, manage user stories, deadlines, generate project analytics and many more tasks</a:t>
            </a:r>
          </a:p>
          <a:p>
            <a:pPr marL="457200" indent="-317500">
              <a:lnSpc>
                <a:spcPct val="115000"/>
              </a:lnSpc>
              <a:spcBef>
                <a:spcPts val="500"/>
              </a:spcBef>
              <a:buClr>
                <a:srgbClr val="000000"/>
              </a:buClr>
              <a:buSzPts val="1400"/>
              <a:buFont typeface="Arial"/>
              <a:buChar char="●"/>
            </a:pPr>
            <a:r>
              <a:t>Best known project management tools:</a:t>
            </a:r>
          </a:p>
          <a:p>
            <a:pPr>
              <a:lnSpc>
                <a:spcPct val="115000"/>
              </a:lnSpc>
            </a:pPr>
          </a:p>
          <a:p>
            <a:pPr>
              <a:lnSpc>
                <a:spcPct val="115000"/>
              </a:lnSpc>
            </a:pPr>
          </a:p>
        </p:txBody>
      </p:sp>
      <p:pic>
        <p:nvPicPr>
          <p:cNvPr id="287" name="Google Shape;247;p26" descr="Google Shape;247;p26"/>
          <p:cNvPicPr>
            <a:picLocks noChangeAspect="1"/>
          </p:cNvPicPr>
          <p:nvPr/>
        </p:nvPicPr>
        <p:blipFill>
          <a:blip r:embed="rId2">
            <a:extLst/>
          </a:blip>
          <a:stretch>
            <a:fillRect/>
          </a:stretch>
        </p:blipFill>
        <p:spPr>
          <a:xfrm>
            <a:off x="531575" y="2767150"/>
            <a:ext cx="2222176" cy="682977"/>
          </a:xfrm>
          <a:prstGeom prst="rect">
            <a:avLst/>
          </a:prstGeom>
          <a:ln w="12700">
            <a:miter lim="400000"/>
          </a:ln>
        </p:spPr>
      </p:pic>
      <p:pic>
        <p:nvPicPr>
          <p:cNvPr id="288" name="Google Shape;248;p26" descr="Google Shape;248;p26"/>
          <p:cNvPicPr>
            <a:picLocks noChangeAspect="1"/>
          </p:cNvPicPr>
          <p:nvPr/>
        </p:nvPicPr>
        <p:blipFill>
          <a:blip r:embed="rId3">
            <a:extLst/>
          </a:blip>
          <a:stretch>
            <a:fillRect/>
          </a:stretch>
        </p:blipFill>
        <p:spPr>
          <a:xfrm>
            <a:off x="2897400" y="2767150"/>
            <a:ext cx="3173676" cy="682976"/>
          </a:xfrm>
          <a:prstGeom prst="rect">
            <a:avLst/>
          </a:prstGeom>
          <a:ln w="12700">
            <a:miter lim="400000"/>
          </a:ln>
        </p:spPr>
      </p:pic>
      <p:pic>
        <p:nvPicPr>
          <p:cNvPr id="289" name="Google Shape;249;p26" descr="Google Shape;249;p26"/>
          <p:cNvPicPr>
            <a:picLocks noChangeAspect="1"/>
          </p:cNvPicPr>
          <p:nvPr/>
        </p:nvPicPr>
        <p:blipFill>
          <a:blip r:embed="rId4">
            <a:extLst/>
          </a:blip>
          <a:stretch>
            <a:fillRect/>
          </a:stretch>
        </p:blipFill>
        <p:spPr>
          <a:xfrm>
            <a:off x="6374300" y="2571748"/>
            <a:ext cx="2112001" cy="82545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Google Shape;254;p27"/>
          <p:cNvSpPr txBox="1"/>
          <p:nvPr>
            <p:ph type="title" idx="4294967295"/>
          </p:nvPr>
        </p:nvSpPr>
        <p:spPr>
          <a:xfrm>
            <a:off x="311699" y="255749"/>
            <a:ext cx="8520602" cy="572702"/>
          </a:xfrm>
          <a:prstGeom prst="rect">
            <a:avLst/>
          </a:prstGeom>
        </p:spPr>
        <p:txBody>
          <a:bodyPr/>
          <a:lstStyle>
            <a:lvl1pPr>
              <a:defRPr sz="2000"/>
            </a:lvl1pPr>
          </a:lstStyle>
          <a:p>
            <a:pPr/>
            <a:r>
              <a:t>Communication tools </a:t>
            </a:r>
          </a:p>
        </p:txBody>
      </p:sp>
      <p:sp>
        <p:nvSpPr>
          <p:cNvPr id="292" name="Google Shape;255;p27"/>
          <p:cNvSpPr txBox="1"/>
          <p:nvPr/>
        </p:nvSpPr>
        <p:spPr>
          <a:xfrm>
            <a:off x="311700" y="998699"/>
            <a:ext cx="7968599" cy="220038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04800">
              <a:lnSpc>
                <a:spcPct val="115000"/>
              </a:lnSpc>
              <a:spcBef>
                <a:spcPts val="500"/>
              </a:spcBef>
              <a:buClr>
                <a:srgbClr val="000000"/>
              </a:buClr>
              <a:buSzPts val="1400"/>
              <a:buFont typeface="Arial"/>
              <a:buChar char="●"/>
            </a:pPr>
            <a:r>
              <a:t>Helps to communicate with other team members through dedicated channels, direct messages and rich content such as video, images, Gif etc.</a:t>
            </a:r>
          </a:p>
          <a:p>
            <a:pPr marL="457200" indent="-317500">
              <a:lnSpc>
                <a:spcPct val="115000"/>
              </a:lnSpc>
              <a:spcBef>
                <a:spcPts val="500"/>
              </a:spcBef>
              <a:buClr>
                <a:srgbClr val="000000"/>
              </a:buClr>
              <a:buSzPts val="1400"/>
              <a:buFont typeface="Arial"/>
              <a:buChar char="●"/>
            </a:pPr>
            <a:r>
              <a:t>Provide search functionality and integrations to other applications such as confluence, gitlab etc.</a:t>
            </a:r>
          </a:p>
          <a:p>
            <a:pPr marL="457200" indent="-317500">
              <a:lnSpc>
                <a:spcPct val="115000"/>
              </a:lnSpc>
              <a:spcBef>
                <a:spcPts val="500"/>
              </a:spcBef>
              <a:buClr>
                <a:srgbClr val="000000"/>
              </a:buClr>
              <a:buSzPts val="1400"/>
              <a:buFont typeface="Arial"/>
              <a:buChar char="●"/>
            </a:pPr>
            <a:r>
              <a:t>Best known communication tool:</a:t>
            </a:r>
          </a:p>
          <a:p>
            <a:pPr>
              <a:lnSpc>
                <a:spcPct val="115000"/>
              </a:lnSpc>
            </a:pPr>
          </a:p>
          <a:p>
            <a:pPr>
              <a:lnSpc>
                <a:spcPct val="115000"/>
              </a:lnSpc>
            </a:pPr>
          </a:p>
        </p:txBody>
      </p:sp>
      <p:pic>
        <p:nvPicPr>
          <p:cNvPr id="293" name="Google Shape;256;p27" descr="Google Shape;256;p27"/>
          <p:cNvPicPr>
            <a:picLocks noChangeAspect="1"/>
          </p:cNvPicPr>
          <p:nvPr/>
        </p:nvPicPr>
        <p:blipFill>
          <a:blip r:embed="rId2">
            <a:extLst/>
          </a:blip>
          <a:stretch>
            <a:fillRect/>
          </a:stretch>
        </p:blipFill>
        <p:spPr>
          <a:xfrm>
            <a:off x="3056250" y="2816578"/>
            <a:ext cx="3031502" cy="8681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Google Shape;261;p28"/>
          <p:cNvSpPr txBox="1"/>
          <p:nvPr>
            <p:ph type="title" idx="4294967295"/>
          </p:nvPr>
        </p:nvSpPr>
        <p:spPr>
          <a:xfrm>
            <a:off x="311699" y="255749"/>
            <a:ext cx="8520602" cy="572702"/>
          </a:xfrm>
          <a:prstGeom prst="rect">
            <a:avLst/>
          </a:prstGeom>
        </p:spPr>
        <p:txBody>
          <a:bodyPr/>
          <a:lstStyle>
            <a:lvl1pPr>
              <a:defRPr sz="2000"/>
            </a:lvl1pPr>
          </a:lstStyle>
          <a:p>
            <a:pPr/>
            <a:r>
              <a:t>Latest buzzwords in web development</a:t>
            </a:r>
          </a:p>
        </p:txBody>
      </p:sp>
      <p:sp>
        <p:nvSpPr>
          <p:cNvPr id="296" name="Google Shape;262;p28"/>
          <p:cNvSpPr txBox="1"/>
          <p:nvPr/>
        </p:nvSpPr>
        <p:spPr>
          <a:xfrm>
            <a:off x="311700" y="998699"/>
            <a:ext cx="7968599" cy="15442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lnSpc>
                <a:spcPct val="115000"/>
              </a:lnSpc>
              <a:buClr>
                <a:srgbClr val="000000"/>
              </a:buClr>
              <a:buSzPts val="1400"/>
              <a:buFont typeface="Arial"/>
              <a:buChar char="●"/>
            </a:pPr>
            <a:r>
              <a:t>Agile</a:t>
            </a:r>
          </a:p>
          <a:p>
            <a:pPr marL="457200" indent="-317500">
              <a:lnSpc>
                <a:spcPct val="115000"/>
              </a:lnSpc>
              <a:buClr>
                <a:srgbClr val="000000"/>
              </a:buClr>
              <a:buSzPts val="1400"/>
              <a:buFont typeface="Arial"/>
              <a:buChar char="●"/>
            </a:pPr>
            <a:r>
              <a:t>CI/CD pipeline</a:t>
            </a:r>
          </a:p>
          <a:p>
            <a:pPr marL="457200" indent="-317500">
              <a:lnSpc>
                <a:spcPct val="115000"/>
              </a:lnSpc>
              <a:buClr>
                <a:srgbClr val="000000"/>
              </a:buClr>
              <a:buSzPts val="1400"/>
              <a:buFont typeface="Arial"/>
              <a:buChar char="●"/>
            </a:pPr>
            <a:r>
              <a:t>DevOps</a:t>
            </a:r>
          </a:p>
          <a:p>
            <a:pPr>
              <a:lnSpc>
                <a:spcPct val="115000"/>
              </a:lnSpc>
            </a:pPr>
          </a:p>
          <a:p>
            <a:pPr>
              <a:lnSpc>
                <a:spcPct val="115000"/>
              </a:lnSpc>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Google Shape;267;p29"/>
          <p:cNvSpPr txBox="1"/>
          <p:nvPr>
            <p:ph type="title" idx="4294967295"/>
          </p:nvPr>
        </p:nvSpPr>
        <p:spPr>
          <a:xfrm>
            <a:off x="311699" y="255749"/>
            <a:ext cx="8520602" cy="742801"/>
          </a:xfrm>
          <a:prstGeom prst="rect">
            <a:avLst/>
          </a:prstGeom>
        </p:spPr>
        <p:txBody>
          <a:bodyPr/>
          <a:lstStyle>
            <a:lvl1pPr defTabSz="886968">
              <a:defRPr sz="1940"/>
            </a:lvl1pPr>
          </a:lstStyle>
          <a:p>
            <a:pPr/>
            <a:r>
              <a:t>Continuous Integration (CI)/Continuous Delivery (CD) pipeline and toolchain</a:t>
            </a:r>
          </a:p>
        </p:txBody>
      </p:sp>
      <p:grpSp>
        <p:nvGrpSpPr>
          <p:cNvPr id="301" name="Google Shape;268;p29"/>
          <p:cNvGrpSpPr/>
          <p:nvPr/>
        </p:nvGrpSpPr>
        <p:grpSpPr>
          <a:xfrm>
            <a:off x="2078563" y="1397383"/>
            <a:ext cx="791401" cy="380234"/>
            <a:chOff x="0" y="0"/>
            <a:chExt cx="791399" cy="380233"/>
          </a:xfrm>
        </p:grpSpPr>
        <p:sp>
          <p:nvSpPr>
            <p:cNvPr id="299" name="Rounded Rectangle"/>
            <p:cNvSpPr/>
            <p:nvPr/>
          </p:nvSpPr>
          <p:spPr>
            <a:xfrm>
              <a:off x="0" y="19866"/>
              <a:ext cx="7914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00" name="Code"/>
            <p:cNvSpPr txBox="1"/>
            <p:nvPr/>
          </p:nvSpPr>
          <p:spPr>
            <a:xfrm>
              <a:off x="16622" y="0"/>
              <a:ext cx="7581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Code</a:t>
              </a:r>
            </a:p>
          </p:txBody>
        </p:sp>
      </p:grpSp>
      <p:grpSp>
        <p:nvGrpSpPr>
          <p:cNvPr id="304" name="Google Shape;269;p29"/>
          <p:cNvGrpSpPr/>
          <p:nvPr/>
        </p:nvGrpSpPr>
        <p:grpSpPr>
          <a:xfrm>
            <a:off x="3416300" y="1397383"/>
            <a:ext cx="791400" cy="380234"/>
            <a:chOff x="0" y="0"/>
            <a:chExt cx="791399" cy="380233"/>
          </a:xfrm>
        </p:grpSpPr>
        <p:sp>
          <p:nvSpPr>
            <p:cNvPr id="302" name="Rounded Rectangle"/>
            <p:cNvSpPr/>
            <p:nvPr/>
          </p:nvSpPr>
          <p:spPr>
            <a:xfrm>
              <a:off x="0" y="19866"/>
              <a:ext cx="7914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03" name="Build"/>
            <p:cNvSpPr txBox="1"/>
            <p:nvPr/>
          </p:nvSpPr>
          <p:spPr>
            <a:xfrm>
              <a:off x="16622" y="0"/>
              <a:ext cx="7581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Build</a:t>
              </a:r>
            </a:p>
          </p:txBody>
        </p:sp>
      </p:grpSp>
      <p:grpSp>
        <p:nvGrpSpPr>
          <p:cNvPr id="307" name="Google Shape;270;p29"/>
          <p:cNvGrpSpPr/>
          <p:nvPr/>
        </p:nvGrpSpPr>
        <p:grpSpPr>
          <a:xfrm>
            <a:off x="4754024" y="1397383"/>
            <a:ext cx="791401" cy="380234"/>
            <a:chOff x="0" y="0"/>
            <a:chExt cx="791399" cy="380233"/>
          </a:xfrm>
        </p:grpSpPr>
        <p:sp>
          <p:nvSpPr>
            <p:cNvPr id="305" name="Rounded Rectangle"/>
            <p:cNvSpPr/>
            <p:nvPr/>
          </p:nvSpPr>
          <p:spPr>
            <a:xfrm>
              <a:off x="0" y="19866"/>
              <a:ext cx="7914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06" name="Test"/>
            <p:cNvSpPr txBox="1"/>
            <p:nvPr/>
          </p:nvSpPr>
          <p:spPr>
            <a:xfrm>
              <a:off x="16622" y="0"/>
              <a:ext cx="7581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Test</a:t>
              </a:r>
            </a:p>
          </p:txBody>
        </p:sp>
      </p:grpSp>
      <p:grpSp>
        <p:nvGrpSpPr>
          <p:cNvPr id="310" name="Google Shape;271;p29"/>
          <p:cNvGrpSpPr/>
          <p:nvPr/>
        </p:nvGrpSpPr>
        <p:grpSpPr>
          <a:xfrm>
            <a:off x="740824" y="1397383"/>
            <a:ext cx="791401" cy="380234"/>
            <a:chOff x="0" y="0"/>
            <a:chExt cx="791399" cy="380233"/>
          </a:xfrm>
        </p:grpSpPr>
        <p:sp>
          <p:nvSpPr>
            <p:cNvPr id="308" name="Rounded Rectangle"/>
            <p:cNvSpPr/>
            <p:nvPr/>
          </p:nvSpPr>
          <p:spPr>
            <a:xfrm>
              <a:off x="0" y="19866"/>
              <a:ext cx="7914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09" name="Plan"/>
            <p:cNvSpPr txBox="1"/>
            <p:nvPr/>
          </p:nvSpPr>
          <p:spPr>
            <a:xfrm>
              <a:off x="16622" y="0"/>
              <a:ext cx="7581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Plan</a:t>
              </a:r>
            </a:p>
          </p:txBody>
        </p:sp>
      </p:grpSp>
      <p:grpSp>
        <p:nvGrpSpPr>
          <p:cNvPr id="313" name="Google Shape;272;p29"/>
          <p:cNvGrpSpPr/>
          <p:nvPr/>
        </p:nvGrpSpPr>
        <p:grpSpPr>
          <a:xfrm>
            <a:off x="6091749" y="1397383"/>
            <a:ext cx="954601" cy="380234"/>
            <a:chOff x="0" y="0"/>
            <a:chExt cx="954599" cy="380233"/>
          </a:xfrm>
        </p:grpSpPr>
        <p:sp>
          <p:nvSpPr>
            <p:cNvPr id="311" name="Rounded Rectangle"/>
            <p:cNvSpPr/>
            <p:nvPr/>
          </p:nvSpPr>
          <p:spPr>
            <a:xfrm>
              <a:off x="0" y="19866"/>
              <a:ext cx="9546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12" name="Release"/>
            <p:cNvSpPr txBox="1"/>
            <p:nvPr/>
          </p:nvSpPr>
          <p:spPr>
            <a:xfrm>
              <a:off x="16621" y="0"/>
              <a:ext cx="9213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Release</a:t>
              </a:r>
            </a:p>
          </p:txBody>
        </p:sp>
      </p:grpSp>
      <p:grpSp>
        <p:nvGrpSpPr>
          <p:cNvPr id="316" name="Google Shape;273;p29"/>
          <p:cNvGrpSpPr/>
          <p:nvPr/>
        </p:nvGrpSpPr>
        <p:grpSpPr>
          <a:xfrm>
            <a:off x="7592675" y="1397383"/>
            <a:ext cx="791401" cy="380234"/>
            <a:chOff x="0" y="0"/>
            <a:chExt cx="791399" cy="380233"/>
          </a:xfrm>
        </p:grpSpPr>
        <p:sp>
          <p:nvSpPr>
            <p:cNvPr id="314" name="Rounded Rectangle"/>
            <p:cNvSpPr/>
            <p:nvPr/>
          </p:nvSpPr>
          <p:spPr>
            <a:xfrm>
              <a:off x="0" y="19866"/>
              <a:ext cx="791400" cy="340501"/>
            </a:xfrm>
            <a:prstGeom prst="roundRect">
              <a:avLst>
                <a:gd name="adj" fmla="val 16667"/>
              </a:avLst>
            </a:prstGeom>
            <a:solidFill>
              <a:srgbClr val="EEEEEE"/>
            </a:solid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315" name="Deploy"/>
            <p:cNvSpPr txBox="1"/>
            <p:nvPr/>
          </p:nvSpPr>
          <p:spPr>
            <a:xfrm>
              <a:off x="16622" y="0"/>
              <a:ext cx="758157"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Deploy</a:t>
              </a:r>
            </a:p>
          </p:txBody>
        </p:sp>
      </p:grpSp>
      <p:sp>
        <p:nvSpPr>
          <p:cNvPr id="331" name="Google Shape;274;p29"/>
          <p:cNvSpPr/>
          <p:nvPr/>
        </p:nvSpPr>
        <p:spPr>
          <a:xfrm>
            <a:off x="1536956" y="1587500"/>
            <a:ext cx="53684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a:solidFill>
              <a:schemeClr val="accent2">
                <a:lumOff val="21764"/>
              </a:schemeClr>
            </a:solidFill>
            <a:tailEnd type="triangle"/>
          </a:ln>
        </p:spPr>
        <p:txBody>
          <a:bodyPr/>
          <a:lstStyle/>
          <a:p>
            <a:pPr/>
          </a:p>
        </p:txBody>
      </p:sp>
      <p:sp>
        <p:nvSpPr>
          <p:cNvPr id="332" name="Google Shape;275;p29"/>
          <p:cNvSpPr/>
          <p:nvPr/>
        </p:nvSpPr>
        <p:spPr>
          <a:xfrm>
            <a:off x="2874694" y="1587500"/>
            <a:ext cx="5368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a:solidFill>
              <a:schemeClr val="accent2">
                <a:lumOff val="21764"/>
              </a:schemeClr>
            </a:solidFill>
            <a:tailEnd type="triangle"/>
          </a:ln>
        </p:spPr>
        <p:txBody>
          <a:bodyPr/>
          <a:lstStyle/>
          <a:p>
            <a:pPr/>
          </a:p>
        </p:txBody>
      </p:sp>
      <p:sp>
        <p:nvSpPr>
          <p:cNvPr id="333" name="Google Shape;276;p29"/>
          <p:cNvSpPr/>
          <p:nvPr/>
        </p:nvSpPr>
        <p:spPr>
          <a:xfrm>
            <a:off x="4212431" y="1587500"/>
            <a:ext cx="53683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a:solidFill>
              <a:schemeClr val="accent2">
                <a:lumOff val="21764"/>
              </a:schemeClr>
            </a:solidFill>
            <a:tailEnd type="triangle"/>
          </a:ln>
        </p:spPr>
        <p:txBody>
          <a:bodyPr/>
          <a:lstStyle/>
          <a:p>
            <a:pPr/>
          </a:p>
        </p:txBody>
      </p:sp>
      <p:sp>
        <p:nvSpPr>
          <p:cNvPr id="334" name="Google Shape;277;p29"/>
          <p:cNvSpPr/>
          <p:nvPr/>
        </p:nvSpPr>
        <p:spPr>
          <a:xfrm>
            <a:off x="5550156" y="1587500"/>
            <a:ext cx="53683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21600"/>
                  <a:pt x="21600" y="0"/>
                </a:cubicBezTo>
              </a:path>
            </a:pathLst>
          </a:custGeom>
          <a:ln>
            <a:solidFill>
              <a:schemeClr val="accent2">
                <a:lumOff val="21764"/>
              </a:schemeClr>
            </a:solidFill>
            <a:tailEnd type="triangle"/>
          </a:ln>
        </p:spPr>
        <p:txBody>
          <a:bodyPr/>
          <a:lstStyle/>
          <a:p>
            <a:pPr/>
          </a:p>
        </p:txBody>
      </p:sp>
      <p:sp>
        <p:nvSpPr>
          <p:cNvPr id="335" name="Google Shape;278;p29"/>
          <p:cNvSpPr/>
          <p:nvPr/>
        </p:nvSpPr>
        <p:spPr>
          <a:xfrm>
            <a:off x="7050996" y="1587500"/>
            <a:ext cx="536917"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0"/>
                  <a:pt x="14400" y="0"/>
                  <a:pt x="21600" y="21600"/>
                </a:cubicBezTo>
              </a:path>
            </a:pathLst>
          </a:custGeom>
          <a:ln>
            <a:solidFill>
              <a:schemeClr val="accent2">
                <a:lumOff val="21764"/>
              </a:schemeClr>
            </a:solidFill>
            <a:tailEnd type="triangle"/>
          </a:ln>
        </p:spPr>
        <p:txBody>
          <a:bodyPr/>
          <a:lstStyle/>
          <a:p>
            <a:pPr/>
          </a:p>
        </p:txBody>
      </p:sp>
      <p:pic>
        <p:nvPicPr>
          <p:cNvPr id="322" name="Google Shape;279;p29" descr="Google Shape;279;p29"/>
          <p:cNvPicPr>
            <a:picLocks noChangeAspect="1"/>
          </p:cNvPicPr>
          <p:nvPr/>
        </p:nvPicPr>
        <p:blipFill>
          <a:blip r:embed="rId2">
            <a:extLst/>
          </a:blip>
          <a:stretch>
            <a:fillRect/>
          </a:stretch>
        </p:blipFill>
        <p:spPr>
          <a:xfrm>
            <a:off x="2146324" y="2566974"/>
            <a:ext cx="655876" cy="273827"/>
          </a:xfrm>
          <a:prstGeom prst="rect">
            <a:avLst/>
          </a:prstGeom>
          <a:ln w="12700">
            <a:miter lim="400000"/>
          </a:ln>
        </p:spPr>
      </p:pic>
      <p:pic>
        <p:nvPicPr>
          <p:cNvPr id="323" name="Google Shape;280;p29" descr="Google Shape;280;p29"/>
          <p:cNvPicPr>
            <a:picLocks noChangeAspect="1"/>
          </p:cNvPicPr>
          <p:nvPr/>
        </p:nvPicPr>
        <p:blipFill>
          <a:blip r:embed="rId3">
            <a:extLst/>
          </a:blip>
          <a:stretch>
            <a:fillRect/>
          </a:stretch>
        </p:blipFill>
        <p:spPr>
          <a:xfrm>
            <a:off x="2265813" y="2064699"/>
            <a:ext cx="416925" cy="416925"/>
          </a:xfrm>
          <a:prstGeom prst="rect">
            <a:avLst/>
          </a:prstGeom>
          <a:ln w="12700">
            <a:miter lim="400000"/>
          </a:ln>
        </p:spPr>
      </p:pic>
      <p:pic>
        <p:nvPicPr>
          <p:cNvPr id="324" name="Google Shape;281;p29" descr="Google Shape;281;p29"/>
          <p:cNvPicPr>
            <a:picLocks noChangeAspect="1"/>
          </p:cNvPicPr>
          <p:nvPr/>
        </p:nvPicPr>
        <p:blipFill>
          <a:blip r:embed="rId4">
            <a:extLst/>
          </a:blip>
          <a:stretch>
            <a:fillRect/>
          </a:stretch>
        </p:blipFill>
        <p:spPr>
          <a:xfrm>
            <a:off x="3268224" y="2141112"/>
            <a:ext cx="1087563" cy="340501"/>
          </a:xfrm>
          <a:prstGeom prst="rect">
            <a:avLst/>
          </a:prstGeom>
          <a:ln w="12700">
            <a:miter lim="400000"/>
          </a:ln>
        </p:spPr>
      </p:pic>
      <p:pic>
        <p:nvPicPr>
          <p:cNvPr id="325" name="Google Shape;282;p29" descr="Google Shape;282;p29"/>
          <p:cNvPicPr>
            <a:picLocks noChangeAspect="1"/>
          </p:cNvPicPr>
          <p:nvPr/>
        </p:nvPicPr>
        <p:blipFill>
          <a:blip r:embed="rId5">
            <a:extLst/>
          </a:blip>
          <a:stretch>
            <a:fillRect/>
          </a:stretch>
        </p:blipFill>
        <p:spPr>
          <a:xfrm>
            <a:off x="4821787" y="2013568"/>
            <a:ext cx="655876" cy="519193"/>
          </a:xfrm>
          <a:prstGeom prst="rect">
            <a:avLst/>
          </a:prstGeom>
          <a:ln w="12700">
            <a:miter lim="400000"/>
          </a:ln>
        </p:spPr>
      </p:pic>
      <p:pic>
        <p:nvPicPr>
          <p:cNvPr id="326" name="Google Shape;283;p29" descr="Google Shape;283;p29"/>
          <p:cNvPicPr>
            <a:picLocks noChangeAspect="1"/>
          </p:cNvPicPr>
          <p:nvPr/>
        </p:nvPicPr>
        <p:blipFill>
          <a:blip r:embed="rId6">
            <a:extLst/>
          </a:blip>
          <a:stretch>
            <a:fillRect/>
          </a:stretch>
        </p:blipFill>
        <p:spPr>
          <a:xfrm>
            <a:off x="7445298" y="2064699"/>
            <a:ext cx="1086175" cy="320426"/>
          </a:xfrm>
          <a:prstGeom prst="rect">
            <a:avLst/>
          </a:prstGeom>
          <a:ln w="12700">
            <a:miter lim="400000"/>
          </a:ln>
        </p:spPr>
      </p:pic>
      <p:sp>
        <p:nvSpPr>
          <p:cNvPr id="327" name="Google Shape;284;p29"/>
          <p:cNvSpPr txBox="1"/>
          <p:nvPr/>
        </p:nvSpPr>
        <p:spPr>
          <a:xfrm>
            <a:off x="311699" y="3027299"/>
            <a:ext cx="8520602" cy="46981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000"/>
            </a:lvl1pPr>
          </a:lstStyle>
          <a:p>
            <a:pPr/>
            <a:r>
              <a:t>Other end to end solutions</a:t>
            </a:r>
          </a:p>
        </p:txBody>
      </p:sp>
      <p:pic>
        <p:nvPicPr>
          <p:cNvPr id="328" name="Google Shape;285;p29" descr="Google Shape;285;p29"/>
          <p:cNvPicPr>
            <a:picLocks noChangeAspect="1"/>
          </p:cNvPicPr>
          <p:nvPr/>
        </p:nvPicPr>
        <p:blipFill>
          <a:blip r:embed="rId7">
            <a:extLst/>
          </a:blip>
          <a:stretch>
            <a:fillRect/>
          </a:stretch>
        </p:blipFill>
        <p:spPr>
          <a:xfrm>
            <a:off x="2313628" y="3677892"/>
            <a:ext cx="954601" cy="1046983"/>
          </a:xfrm>
          <a:prstGeom prst="rect">
            <a:avLst/>
          </a:prstGeom>
          <a:ln w="12700">
            <a:miter lim="400000"/>
          </a:ln>
        </p:spPr>
      </p:pic>
      <p:pic>
        <p:nvPicPr>
          <p:cNvPr id="329" name="Google Shape;286;p29" descr="Google Shape;286;p29"/>
          <p:cNvPicPr>
            <a:picLocks noChangeAspect="1"/>
          </p:cNvPicPr>
          <p:nvPr/>
        </p:nvPicPr>
        <p:blipFill>
          <a:blip r:embed="rId8">
            <a:extLst/>
          </a:blip>
          <a:stretch>
            <a:fillRect/>
          </a:stretch>
        </p:blipFill>
        <p:spPr>
          <a:xfrm>
            <a:off x="3723975" y="3518337"/>
            <a:ext cx="1821452" cy="1366101"/>
          </a:xfrm>
          <a:prstGeom prst="rect">
            <a:avLst/>
          </a:prstGeom>
          <a:ln w="12700">
            <a:miter lim="400000"/>
          </a:ln>
        </p:spPr>
      </p:pic>
      <p:pic>
        <p:nvPicPr>
          <p:cNvPr id="330" name="Google Shape;287;p29" descr="Google Shape;287;p29"/>
          <p:cNvPicPr>
            <a:picLocks noChangeAspect="1"/>
          </p:cNvPicPr>
          <p:nvPr/>
        </p:nvPicPr>
        <p:blipFill>
          <a:blip r:embed="rId9">
            <a:extLst/>
          </a:blip>
          <a:stretch>
            <a:fillRect/>
          </a:stretch>
        </p:blipFill>
        <p:spPr>
          <a:xfrm>
            <a:off x="740824" y="2102902"/>
            <a:ext cx="871208" cy="34050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3" name="Google Shape;69;p14"/>
          <p:cNvGrpSpPr/>
          <p:nvPr/>
        </p:nvGrpSpPr>
        <p:grpSpPr>
          <a:xfrm>
            <a:off x="2853008" y="921335"/>
            <a:ext cx="3437985" cy="788852"/>
            <a:chOff x="0" y="0"/>
            <a:chExt cx="3437983" cy="788851"/>
          </a:xfrm>
        </p:grpSpPr>
        <p:sp>
          <p:nvSpPr>
            <p:cNvPr id="139" name="Google Shape;70;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40D35"/>
                  </a:solidFill>
                  <a:latin typeface="Roboto"/>
                  <a:ea typeface="Roboto"/>
                  <a:cs typeface="Roboto"/>
                  <a:sym typeface="Roboto"/>
                </a:defRPr>
              </a:lvl1pPr>
            </a:lstStyle>
            <a:p>
              <a:pPr/>
              <a:r>
                <a:t>HTML</a:t>
              </a:r>
            </a:p>
          </p:txBody>
        </p:sp>
        <p:sp>
          <p:nvSpPr>
            <p:cNvPr id="140" name="Google Shape;72;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40D35"/>
                  </a:solidFill>
                  <a:latin typeface="Roboto"/>
                  <a:ea typeface="Roboto"/>
                  <a:cs typeface="Roboto"/>
                  <a:sym typeface="Roboto"/>
                </a:defRPr>
              </a:lvl1pPr>
            </a:lstStyle>
            <a:p>
              <a:pPr/>
              <a:r>
                <a:t>1993</a:t>
              </a:r>
            </a:p>
          </p:txBody>
        </p:sp>
        <p:sp>
          <p:nvSpPr>
            <p:cNvPr id="141" name="Google Shape;73;p14"/>
            <p:cNvSpPr/>
            <p:nvPr/>
          </p:nvSpPr>
          <p:spPr>
            <a:xfrm>
              <a:off x="801724" y="182123"/>
              <a:ext cx="112100" cy="606729"/>
            </a:xfrm>
            <a:prstGeom prst="rect">
              <a:avLst/>
            </a:prstGeom>
            <a:solidFill>
              <a:srgbClr val="840D35"/>
            </a:solidFill>
            <a:ln w="12700" cap="flat">
              <a:noFill/>
              <a:miter lim="400000"/>
            </a:ln>
            <a:effectLst/>
          </p:spPr>
          <p:txBody>
            <a:bodyPr wrap="square" lIns="0" tIns="0" rIns="0" bIns="0" numCol="1" anchor="ctr">
              <a:noAutofit/>
            </a:bodyPr>
            <a:lstStyle/>
            <a:p>
              <a:pPr/>
            </a:p>
          </p:txBody>
        </p:sp>
        <p:sp>
          <p:nvSpPr>
            <p:cNvPr id="142" name="Google Shape;74;p14"/>
            <p:cNvSpPr/>
            <p:nvPr/>
          </p:nvSpPr>
          <p:spPr>
            <a:xfrm flipH="1" flipV="1">
              <a:off x="635338" y="180662"/>
              <a:ext cx="444874" cy="1"/>
            </a:xfrm>
            <a:prstGeom prst="line">
              <a:avLst/>
            </a:prstGeom>
            <a:noFill/>
            <a:ln w="9525" cap="flat">
              <a:solidFill>
                <a:srgbClr val="840D35"/>
              </a:solidFill>
              <a:prstDash val="solid"/>
              <a:round/>
            </a:ln>
            <a:effectLst/>
          </p:spPr>
          <p:txBody>
            <a:bodyPr wrap="square" lIns="0" tIns="0" rIns="0" bIns="0" numCol="1" anchor="t">
              <a:noAutofit/>
            </a:bodyPr>
            <a:lstStyle/>
            <a:p>
              <a:pPr/>
            </a:p>
          </p:txBody>
        </p:sp>
      </p:grpSp>
      <p:grpSp>
        <p:nvGrpSpPr>
          <p:cNvPr id="148" name="Google Shape;75;p14"/>
          <p:cNvGrpSpPr/>
          <p:nvPr/>
        </p:nvGrpSpPr>
        <p:grpSpPr>
          <a:xfrm>
            <a:off x="2853008" y="1121549"/>
            <a:ext cx="3437985" cy="788853"/>
            <a:chOff x="0" y="0"/>
            <a:chExt cx="3437983" cy="788851"/>
          </a:xfrm>
        </p:grpSpPr>
        <p:sp>
          <p:nvSpPr>
            <p:cNvPr id="144" name="Google Shape;76;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40D35"/>
                  </a:solidFill>
                  <a:latin typeface="Roboto"/>
                  <a:ea typeface="Roboto"/>
                  <a:cs typeface="Roboto"/>
                  <a:sym typeface="Roboto"/>
                </a:defRPr>
              </a:lvl1pPr>
            </a:lstStyle>
            <a:p>
              <a:pPr/>
              <a:r>
                <a:t>Javascript</a:t>
              </a:r>
            </a:p>
          </p:txBody>
        </p:sp>
        <p:sp>
          <p:nvSpPr>
            <p:cNvPr id="145" name="Google Shape;78;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40D35"/>
                  </a:solidFill>
                  <a:latin typeface="Roboto"/>
                  <a:ea typeface="Roboto"/>
                  <a:cs typeface="Roboto"/>
                  <a:sym typeface="Roboto"/>
                </a:defRPr>
              </a:lvl1pPr>
            </a:lstStyle>
            <a:p>
              <a:pPr/>
              <a:r>
                <a:t>1995</a:t>
              </a:r>
            </a:p>
          </p:txBody>
        </p:sp>
        <p:sp>
          <p:nvSpPr>
            <p:cNvPr id="146" name="Google Shape;79;p14"/>
            <p:cNvSpPr/>
            <p:nvPr/>
          </p:nvSpPr>
          <p:spPr>
            <a:xfrm>
              <a:off x="801724" y="182123"/>
              <a:ext cx="112100" cy="606729"/>
            </a:xfrm>
            <a:prstGeom prst="rect">
              <a:avLst/>
            </a:prstGeom>
            <a:solidFill>
              <a:srgbClr val="840D35"/>
            </a:solidFill>
            <a:ln w="12700" cap="flat">
              <a:noFill/>
              <a:miter lim="400000"/>
            </a:ln>
            <a:effectLst/>
          </p:spPr>
          <p:txBody>
            <a:bodyPr wrap="square" lIns="0" tIns="0" rIns="0" bIns="0" numCol="1" anchor="ctr">
              <a:noAutofit/>
            </a:bodyPr>
            <a:lstStyle/>
            <a:p>
              <a:pPr/>
            </a:p>
          </p:txBody>
        </p:sp>
        <p:sp>
          <p:nvSpPr>
            <p:cNvPr id="147" name="Google Shape;80;p14"/>
            <p:cNvSpPr/>
            <p:nvPr/>
          </p:nvSpPr>
          <p:spPr>
            <a:xfrm flipH="1" flipV="1">
              <a:off x="635338" y="180662"/>
              <a:ext cx="444874" cy="1"/>
            </a:xfrm>
            <a:prstGeom prst="line">
              <a:avLst/>
            </a:prstGeom>
            <a:noFill/>
            <a:ln w="9525" cap="flat">
              <a:solidFill>
                <a:srgbClr val="840D35"/>
              </a:solidFill>
              <a:prstDash val="solid"/>
              <a:round/>
            </a:ln>
            <a:effectLst/>
          </p:spPr>
          <p:txBody>
            <a:bodyPr wrap="square" lIns="0" tIns="0" rIns="0" bIns="0" numCol="1" anchor="t">
              <a:noAutofit/>
            </a:bodyPr>
            <a:lstStyle/>
            <a:p>
              <a:pPr/>
            </a:p>
          </p:txBody>
        </p:sp>
      </p:grpSp>
      <p:grpSp>
        <p:nvGrpSpPr>
          <p:cNvPr id="153" name="Google Shape;81;p14"/>
          <p:cNvGrpSpPr/>
          <p:nvPr/>
        </p:nvGrpSpPr>
        <p:grpSpPr>
          <a:xfrm>
            <a:off x="2853008" y="1967819"/>
            <a:ext cx="3437985" cy="788853"/>
            <a:chOff x="0" y="0"/>
            <a:chExt cx="3437983" cy="788851"/>
          </a:xfrm>
        </p:grpSpPr>
        <p:sp>
          <p:nvSpPr>
            <p:cNvPr id="149" name="Google Shape;82;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Ajax</a:t>
              </a:r>
            </a:p>
          </p:txBody>
        </p:sp>
        <p:sp>
          <p:nvSpPr>
            <p:cNvPr id="150" name="Google Shape;84;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2005</a:t>
              </a:r>
            </a:p>
          </p:txBody>
        </p:sp>
        <p:sp>
          <p:nvSpPr>
            <p:cNvPr id="151" name="Google Shape;85;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52" name="Google Shape;86;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grpSp>
        <p:nvGrpSpPr>
          <p:cNvPr id="158" name="Google Shape;87;p14"/>
          <p:cNvGrpSpPr/>
          <p:nvPr/>
        </p:nvGrpSpPr>
        <p:grpSpPr>
          <a:xfrm>
            <a:off x="2853008" y="2197478"/>
            <a:ext cx="3437985" cy="788852"/>
            <a:chOff x="0" y="0"/>
            <a:chExt cx="3437983" cy="788851"/>
          </a:xfrm>
        </p:grpSpPr>
        <p:sp>
          <p:nvSpPr>
            <p:cNvPr id="154" name="Google Shape;88;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jQuery &amp; Amazon Web Services</a:t>
              </a:r>
            </a:p>
          </p:txBody>
        </p:sp>
        <p:sp>
          <p:nvSpPr>
            <p:cNvPr id="155" name="Google Shape;90;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2006</a:t>
              </a:r>
            </a:p>
          </p:txBody>
        </p:sp>
        <p:sp>
          <p:nvSpPr>
            <p:cNvPr id="156" name="Google Shape;91;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57" name="Google Shape;92;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grpSp>
        <p:nvGrpSpPr>
          <p:cNvPr id="163" name="Google Shape;93;p14"/>
          <p:cNvGrpSpPr/>
          <p:nvPr/>
        </p:nvGrpSpPr>
        <p:grpSpPr>
          <a:xfrm>
            <a:off x="2853008" y="2814087"/>
            <a:ext cx="3437985" cy="788853"/>
            <a:chOff x="0" y="0"/>
            <a:chExt cx="3437983" cy="788851"/>
          </a:xfrm>
        </p:grpSpPr>
        <p:sp>
          <p:nvSpPr>
            <p:cNvPr id="159" name="Google Shape;94;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AngularJs</a:t>
              </a:r>
            </a:p>
          </p:txBody>
        </p:sp>
        <p:sp>
          <p:nvSpPr>
            <p:cNvPr id="160" name="Google Shape;96;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2010</a:t>
              </a:r>
            </a:p>
          </p:txBody>
        </p:sp>
        <p:sp>
          <p:nvSpPr>
            <p:cNvPr id="161" name="Google Shape;97;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62" name="Google Shape;98;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grpSp>
        <p:nvGrpSpPr>
          <p:cNvPr id="168" name="Google Shape;99;p14"/>
          <p:cNvGrpSpPr/>
          <p:nvPr/>
        </p:nvGrpSpPr>
        <p:grpSpPr>
          <a:xfrm>
            <a:off x="2853008" y="3111786"/>
            <a:ext cx="3437985" cy="788852"/>
            <a:chOff x="0" y="0"/>
            <a:chExt cx="3437983" cy="788851"/>
          </a:xfrm>
        </p:grpSpPr>
        <p:sp>
          <p:nvSpPr>
            <p:cNvPr id="164" name="Google Shape;100;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Bootstrap</a:t>
              </a:r>
            </a:p>
          </p:txBody>
        </p:sp>
        <p:sp>
          <p:nvSpPr>
            <p:cNvPr id="165" name="Google Shape;102;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2011</a:t>
              </a:r>
            </a:p>
          </p:txBody>
        </p:sp>
        <p:sp>
          <p:nvSpPr>
            <p:cNvPr id="166" name="Google Shape;103;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67" name="Google Shape;104;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grpSp>
        <p:nvGrpSpPr>
          <p:cNvPr id="173" name="Google Shape;105;p14"/>
          <p:cNvGrpSpPr/>
          <p:nvPr/>
        </p:nvGrpSpPr>
        <p:grpSpPr>
          <a:xfrm>
            <a:off x="2853008" y="1356037"/>
            <a:ext cx="3437985" cy="788853"/>
            <a:chOff x="0" y="0"/>
            <a:chExt cx="3437983" cy="788851"/>
          </a:xfrm>
        </p:grpSpPr>
        <p:sp>
          <p:nvSpPr>
            <p:cNvPr id="169" name="Google Shape;106;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40D35"/>
                  </a:solidFill>
                  <a:latin typeface="Roboto"/>
                  <a:ea typeface="Roboto"/>
                  <a:cs typeface="Roboto"/>
                  <a:sym typeface="Roboto"/>
                </a:defRPr>
              </a:lvl1pPr>
            </a:lstStyle>
            <a:p>
              <a:pPr/>
              <a:r>
                <a:t>CSS &amp; Flash</a:t>
              </a:r>
            </a:p>
          </p:txBody>
        </p:sp>
        <p:sp>
          <p:nvSpPr>
            <p:cNvPr id="170" name="Google Shape;108;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40D35"/>
                  </a:solidFill>
                  <a:latin typeface="Roboto"/>
                  <a:ea typeface="Roboto"/>
                  <a:cs typeface="Roboto"/>
                  <a:sym typeface="Roboto"/>
                </a:defRPr>
              </a:lvl1pPr>
            </a:lstStyle>
            <a:p>
              <a:pPr/>
              <a:r>
                <a:t>1996</a:t>
              </a:r>
            </a:p>
          </p:txBody>
        </p:sp>
        <p:sp>
          <p:nvSpPr>
            <p:cNvPr id="171" name="Google Shape;109;p14"/>
            <p:cNvSpPr/>
            <p:nvPr/>
          </p:nvSpPr>
          <p:spPr>
            <a:xfrm>
              <a:off x="801724" y="182123"/>
              <a:ext cx="112100" cy="606729"/>
            </a:xfrm>
            <a:prstGeom prst="rect">
              <a:avLst/>
            </a:prstGeom>
            <a:solidFill>
              <a:srgbClr val="840D35"/>
            </a:solidFill>
            <a:ln w="12700" cap="flat">
              <a:noFill/>
              <a:miter lim="400000"/>
            </a:ln>
            <a:effectLst/>
          </p:spPr>
          <p:txBody>
            <a:bodyPr wrap="square" lIns="0" tIns="0" rIns="0" bIns="0" numCol="1" anchor="ctr">
              <a:noAutofit/>
            </a:bodyPr>
            <a:lstStyle/>
            <a:p>
              <a:pPr/>
            </a:p>
          </p:txBody>
        </p:sp>
        <p:sp>
          <p:nvSpPr>
            <p:cNvPr id="172" name="Google Shape;110;p14"/>
            <p:cNvSpPr/>
            <p:nvPr/>
          </p:nvSpPr>
          <p:spPr>
            <a:xfrm flipH="1" flipV="1">
              <a:off x="635338" y="180662"/>
              <a:ext cx="444874" cy="1"/>
            </a:xfrm>
            <a:prstGeom prst="line">
              <a:avLst/>
            </a:prstGeom>
            <a:noFill/>
            <a:ln w="9525" cap="flat">
              <a:solidFill>
                <a:srgbClr val="840D35"/>
              </a:solidFill>
              <a:prstDash val="solid"/>
              <a:round/>
            </a:ln>
            <a:effectLst/>
          </p:spPr>
          <p:txBody>
            <a:bodyPr wrap="square" lIns="0" tIns="0" rIns="0" bIns="0" numCol="1" anchor="t">
              <a:noAutofit/>
            </a:bodyPr>
            <a:lstStyle/>
            <a:p>
              <a:pPr/>
            </a:p>
          </p:txBody>
        </p:sp>
      </p:grpSp>
      <p:grpSp>
        <p:nvGrpSpPr>
          <p:cNvPr id="178" name="Google Shape;111;p14"/>
          <p:cNvGrpSpPr/>
          <p:nvPr/>
        </p:nvGrpSpPr>
        <p:grpSpPr>
          <a:xfrm>
            <a:off x="2853008" y="3385503"/>
            <a:ext cx="3437985" cy="788853"/>
            <a:chOff x="0" y="0"/>
            <a:chExt cx="3437983" cy="788851"/>
          </a:xfrm>
        </p:grpSpPr>
        <p:sp>
          <p:nvSpPr>
            <p:cNvPr id="174" name="Google Shape;112;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React</a:t>
              </a:r>
            </a:p>
          </p:txBody>
        </p:sp>
        <p:sp>
          <p:nvSpPr>
            <p:cNvPr id="175" name="Google Shape;114;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2013</a:t>
              </a:r>
            </a:p>
          </p:txBody>
        </p:sp>
        <p:sp>
          <p:nvSpPr>
            <p:cNvPr id="176" name="Google Shape;115;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77" name="Google Shape;116;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grpSp>
        <p:nvGrpSpPr>
          <p:cNvPr id="183" name="Google Shape;117;p14"/>
          <p:cNvGrpSpPr/>
          <p:nvPr/>
        </p:nvGrpSpPr>
        <p:grpSpPr>
          <a:xfrm>
            <a:off x="2853008" y="3737419"/>
            <a:ext cx="3437985" cy="788853"/>
            <a:chOff x="0" y="0"/>
            <a:chExt cx="3437983" cy="788851"/>
          </a:xfrm>
        </p:grpSpPr>
        <p:sp>
          <p:nvSpPr>
            <p:cNvPr id="179" name="Google Shape;118;p14"/>
            <p:cNvSpPr txBox="1"/>
            <p:nvPr/>
          </p:nvSpPr>
          <p:spPr>
            <a:xfrm>
              <a:off x="1147114" y="-1"/>
              <a:ext cx="229087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nSpc>
                  <a:spcPct val="115000"/>
                </a:lnSpc>
                <a:defRPr b="1" sz="1100">
                  <a:solidFill>
                    <a:srgbClr val="858585"/>
                  </a:solidFill>
                  <a:latin typeface="Roboto"/>
                  <a:ea typeface="Roboto"/>
                  <a:cs typeface="Roboto"/>
                  <a:sym typeface="Roboto"/>
                </a:defRPr>
              </a:lvl1pPr>
            </a:lstStyle>
            <a:p>
              <a:pPr/>
              <a:r>
                <a:t>Angular 2+</a:t>
              </a:r>
            </a:p>
          </p:txBody>
        </p:sp>
        <p:sp>
          <p:nvSpPr>
            <p:cNvPr id="180" name="Google Shape;120;p14"/>
            <p:cNvSpPr txBox="1"/>
            <p:nvPr/>
          </p:nvSpPr>
          <p:spPr>
            <a:xfrm>
              <a:off x="-1" y="25364"/>
              <a:ext cx="636829" cy="322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lnSpc>
                  <a:spcPct val="115000"/>
                </a:lnSpc>
                <a:defRPr sz="900">
                  <a:solidFill>
                    <a:srgbClr val="858585"/>
                  </a:solidFill>
                  <a:latin typeface="Roboto"/>
                  <a:ea typeface="Roboto"/>
                  <a:cs typeface="Roboto"/>
                  <a:sym typeface="Roboto"/>
                </a:defRPr>
              </a:lvl1pPr>
            </a:lstStyle>
            <a:p>
              <a:pPr/>
              <a:r>
                <a:t>2016</a:t>
              </a:r>
            </a:p>
          </p:txBody>
        </p:sp>
        <p:sp>
          <p:nvSpPr>
            <p:cNvPr id="181" name="Google Shape;121;p14"/>
            <p:cNvSpPr/>
            <p:nvPr/>
          </p:nvSpPr>
          <p:spPr>
            <a:xfrm>
              <a:off x="801724" y="182123"/>
              <a:ext cx="112100" cy="606729"/>
            </a:xfrm>
            <a:prstGeom prst="rect">
              <a:avLst/>
            </a:prstGeom>
            <a:solidFill>
              <a:srgbClr val="C2C2C2"/>
            </a:solidFill>
            <a:ln w="12700" cap="flat">
              <a:noFill/>
              <a:miter lim="400000"/>
            </a:ln>
            <a:effectLst/>
          </p:spPr>
          <p:txBody>
            <a:bodyPr wrap="square" lIns="0" tIns="0" rIns="0" bIns="0" numCol="1" anchor="ctr">
              <a:noAutofit/>
            </a:bodyPr>
            <a:lstStyle/>
            <a:p>
              <a:pPr/>
            </a:p>
          </p:txBody>
        </p:sp>
        <p:sp>
          <p:nvSpPr>
            <p:cNvPr id="182" name="Google Shape;122;p14"/>
            <p:cNvSpPr/>
            <p:nvPr/>
          </p:nvSpPr>
          <p:spPr>
            <a:xfrm flipH="1" flipV="1">
              <a:off x="635338" y="180662"/>
              <a:ext cx="444874" cy="1"/>
            </a:xfrm>
            <a:prstGeom prst="line">
              <a:avLst/>
            </a:prstGeom>
            <a:noFill/>
            <a:ln w="9525" cap="flat">
              <a:solidFill>
                <a:srgbClr val="C2C2C2"/>
              </a:solidFill>
              <a:prstDash val="solid"/>
              <a:round/>
            </a:ln>
            <a:effectLst/>
          </p:spPr>
          <p:txBody>
            <a:bodyPr wrap="square" lIns="0" tIns="0" rIns="0" bIns="0" numCol="1" anchor="t">
              <a:noAutofit/>
            </a:bodyPr>
            <a:lstStyle/>
            <a:p>
              <a:pPr/>
            </a:p>
          </p:txBody>
        </p:sp>
      </p:grpSp>
      <p:sp>
        <p:nvSpPr>
          <p:cNvPr id="184" name="Major milestones in web development"/>
          <p:cNvSpPr txBox="1"/>
          <p:nvPr/>
        </p:nvSpPr>
        <p:spPr>
          <a:xfrm>
            <a:off x="237167" y="297613"/>
            <a:ext cx="5100410" cy="197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r>
              <a:t>Major milestones in web development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127;p15"/>
          <p:cNvSpPr txBox="1"/>
          <p:nvPr>
            <p:ph type="title"/>
          </p:nvPr>
        </p:nvSpPr>
        <p:spPr>
          <a:xfrm>
            <a:off x="311699" y="255749"/>
            <a:ext cx="8520602" cy="572702"/>
          </a:xfrm>
          <a:prstGeom prst="rect">
            <a:avLst/>
          </a:prstGeom>
        </p:spPr>
        <p:txBody>
          <a:bodyPr/>
          <a:lstStyle>
            <a:lvl1pPr>
              <a:defRPr sz="2000"/>
            </a:lvl1pPr>
          </a:lstStyle>
          <a:p>
            <a:pPr/>
            <a:r>
              <a:t>As a web developer you cannot live without..</a:t>
            </a:r>
          </a:p>
        </p:txBody>
      </p:sp>
      <p:pic>
        <p:nvPicPr>
          <p:cNvPr id="187" name="Google Shape;128;p15" descr="Google Shape;128;p15"/>
          <p:cNvPicPr>
            <a:picLocks noChangeAspect="1"/>
          </p:cNvPicPr>
          <p:nvPr/>
        </p:nvPicPr>
        <p:blipFill>
          <a:blip r:embed="rId2">
            <a:extLst/>
          </a:blip>
          <a:srcRect l="20435" t="20285" r="19461" b="35207"/>
          <a:stretch>
            <a:fillRect/>
          </a:stretch>
        </p:blipFill>
        <p:spPr>
          <a:xfrm>
            <a:off x="512520" y="1497517"/>
            <a:ext cx="3601975" cy="1511350"/>
          </a:xfrm>
          <a:prstGeom prst="rect">
            <a:avLst/>
          </a:prstGeom>
          <a:ln w="12700">
            <a:miter lim="400000"/>
          </a:ln>
        </p:spPr>
      </p:pic>
      <p:pic>
        <p:nvPicPr>
          <p:cNvPr id="188" name="Google Shape;129;p15" descr="Google Shape;129;p15"/>
          <p:cNvPicPr>
            <a:picLocks noChangeAspect="1"/>
          </p:cNvPicPr>
          <p:nvPr/>
        </p:nvPicPr>
        <p:blipFill>
          <a:blip r:embed="rId3">
            <a:extLst/>
          </a:blip>
          <a:stretch>
            <a:fillRect/>
          </a:stretch>
        </p:blipFill>
        <p:spPr>
          <a:xfrm>
            <a:off x="4822709" y="1886317"/>
            <a:ext cx="3232648" cy="7337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Google Shape;135;p16" descr="Google Shape;135;p16"/>
          <p:cNvPicPr>
            <a:picLocks noChangeAspect="1"/>
          </p:cNvPicPr>
          <p:nvPr/>
        </p:nvPicPr>
        <p:blipFill>
          <a:blip r:embed="rId2">
            <a:extLst/>
          </a:blip>
          <a:stretch>
            <a:fillRect/>
          </a:stretch>
        </p:blipFill>
        <p:spPr>
          <a:xfrm>
            <a:off x="720476" y="1407069"/>
            <a:ext cx="2104214" cy="975139"/>
          </a:xfrm>
          <a:prstGeom prst="rect">
            <a:avLst/>
          </a:prstGeom>
          <a:ln w="12700">
            <a:miter lim="400000"/>
          </a:ln>
        </p:spPr>
      </p:pic>
      <p:pic>
        <p:nvPicPr>
          <p:cNvPr id="191" name="Google Shape;136;p16" descr="Google Shape;136;p16"/>
          <p:cNvPicPr>
            <a:picLocks noChangeAspect="1"/>
          </p:cNvPicPr>
          <p:nvPr/>
        </p:nvPicPr>
        <p:blipFill>
          <a:blip r:embed="rId3">
            <a:extLst/>
          </a:blip>
          <a:stretch>
            <a:fillRect/>
          </a:stretch>
        </p:blipFill>
        <p:spPr>
          <a:xfrm>
            <a:off x="1945922" y="2698704"/>
            <a:ext cx="885900" cy="1442580"/>
          </a:xfrm>
          <a:prstGeom prst="rect">
            <a:avLst/>
          </a:prstGeom>
          <a:ln w="12700">
            <a:miter lim="400000"/>
          </a:ln>
        </p:spPr>
      </p:pic>
      <p:pic>
        <p:nvPicPr>
          <p:cNvPr id="192" name="Google Shape;137;p16" descr="Google Shape;137;p16"/>
          <p:cNvPicPr>
            <a:picLocks noChangeAspect="1"/>
          </p:cNvPicPr>
          <p:nvPr/>
        </p:nvPicPr>
        <p:blipFill>
          <a:blip r:embed="rId4">
            <a:extLst/>
          </a:blip>
          <a:stretch>
            <a:fillRect/>
          </a:stretch>
        </p:blipFill>
        <p:spPr>
          <a:xfrm>
            <a:off x="1030074" y="3367706"/>
            <a:ext cx="857204" cy="766446"/>
          </a:xfrm>
          <a:prstGeom prst="rect">
            <a:avLst/>
          </a:prstGeom>
          <a:ln w="12700">
            <a:miter lim="400000"/>
          </a:ln>
        </p:spPr>
      </p:pic>
      <p:grpSp>
        <p:nvGrpSpPr>
          <p:cNvPr id="195" name="Google Shape;138;p16"/>
          <p:cNvGrpSpPr/>
          <p:nvPr/>
        </p:nvGrpSpPr>
        <p:grpSpPr>
          <a:xfrm>
            <a:off x="4207057" y="1431950"/>
            <a:ext cx="1992300" cy="2702100"/>
            <a:chOff x="0" y="0"/>
            <a:chExt cx="1992298" cy="2702099"/>
          </a:xfrm>
        </p:grpSpPr>
        <p:sp>
          <p:nvSpPr>
            <p:cNvPr id="193" name="Rectangle"/>
            <p:cNvSpPr/>
            <p:nvPr/>
          </p:nvSpPr>
          <p:spPr>
            <a:xfrm>
              <a:off x="0" y="0"/>
              <a:ext cx="1992299" cy="2702100"/>
            </a:xfrm>
            <a:prstGeom prst="rect">
              <a:avLst/>
            </a:prstGeom>
            <a:solidFill>
              <a:srgbClr val="FFFFFF"/>
            </a:solidFill>
            <a:ln w="9525" cap="flat">
              <a:solidFill>
                <a:schemeClr val="accent2">
                  <a:lumOff val="21764"/>
                </a:schemeClr>
              </a:solidFill>
              <a:prstDash val="solid"/>
              <a:round/>
            </a:ln>
            <a:effectLst/>
          </p:spPr>
          <p:txBody>
            <a:bodyPr wrap="square" lIns="0" tIns="0" rIns="0" bIns="0" numCol="1" anchor="b">
              <a:noAutofit/>
            </a:bodyPr>
            <a:lstStyle/>
            <a:p>
              <a:pPr algn="ctr"/>
            </a:p>
          </p:txBody>
        </p:sp>
        <p:sp>
          <p:nvSpPr>
            <p:cNvPr id="194" name="backend"/>
            <p:cNvSpPr txBox="1"/>
            <p:nvPr/>
          </p:nvSpPr>
          <p:spPr>
            <a:xfrm>
              <a:off x="0" y="2321866"/>
              <a:ext cx="1992299"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lstStyle>
            <a:p>
              <a:pPr/>
              <a:r>
                <a:t>backend</a:t>
              </a:r>
            </a:p>
          </p:txBody>
        </p:sp>
      </p:grpSp>
      <p:grpSp>
        <p:nvGrpSpPr>
          <p:cNvPr id="199" name="Google Shape;139;p16"/>
          <p:cNvGrpSpPr/>
          <p:nvPr/>
        </p:nvGrpSpPr>
        <p:grpSpPr>
          <a:xfrm>
            <a:off x="7388673" y="2399824"/>
            <a:ext cx="1181401" cy="967877"/>
            <a:chOff x="0" y="0"/>
            <a:chExt cx="1181399" cy="967875"/>
          </a:xfrm>
        </p:grpSpPr>
        <p:sp>
          <p:nvSpPr>
            <p:cNvPr id="196" name="Shape"/>
            <p:cNvSpPr/>
            <p:nvPr/>
          </p:nvSpPr>
          <p:spPr>
            <a:xfrm>
              <a:off x="0" y="0"/>
              <a:ext cx="1181400" cy="96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algn="ctr"/>
            </a:p>
          </p:txBody>
        </p:sp>
        <p:sp>
          <p:nvSpPr>
            <p:cNvPr id="197" name="Shape"/>
            <p:cNvSpPr/>
            <p:nvPr/>
          </p:nvSpPr>
          <p:spPr>
            <a:xfrm>
              <a:off x="0" y="0"/>
              <a:ext cx="1181400" cy="96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198" name="Database"/>
            <p:cNvSpPr txBox="1"/>
            <p:nvPr/>
          </p:nvSpPr>
          <p:spPr>
            <a:xfrm>
              <a:off x="0" y="374477"/>
              <a:ext cx="11814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Database</a:t>
              </a:r>
            </a:p>
          </p:txBody>
        </p:sp>
      </p:grpSp>
      <p:sp>
        <p:nvSpPr>
          <p:cNvPr id="200" name="Google Shape;140;p16"/>
          <p:cNvSpPr/>
          <p:nvPr/>
        </p:nvSpPr>
        <p:spPr>
          <a:xfrm flipV="1">
            <a:off x="2917414" y="1894407"/>
            <a:ext cx="1281901" cy="7201"/>
          </a:xfrm>
          <a:prstGeom prst="line">
            <a:avLst/>
          </a:prstGeom>
          <a:ln>
            <a:solidFill>
              <a:schemeClr val="accent2">
                <a:lumOff val="21764"/>
              </a:schemeClr>
            </a:solidFill>
            <a:tailEnd type="triangle"/>
          </a:ln>
        </p:spPr>
        <p:txBody>
          <a:bodyPr lIns="0" tIns="0" rIns="0" bIns="0"/>
          <a:lstStyle/>
          <a:p>
            <a:pPr/>
          </a:p>
        </p:txBody>
      </p:sp>
      <p:sp>
        <p:nvSpPr>
          <p:cNvPr id="201" name="Google Shape;141;p16"/>
          <p:cNvSpPr/>
          <p:nvPr/>
        </p:nvSpPr>
        <p:spPr>
          <a:xfrm>
            <a:off x="6203383" y="2691575"/>
            <a:ext cx="1186800" cy="7800"/>
          </a:xfrm>
          <a:prstGeom prst="line">
            <a:avLst/>
          </a:prstGeom>
          <a:ln>
            <a:solidFill>
              <a:schemeClr val="accent2">
                <a:lumOff val="21764"/>
              </a:schemeClr>
            </a:solidFill>
            <a:tailEnd type="triangle"/>
          </a:ln>
        </p:spPr>
        <p:txBody>
          <a:bodyPr lIns="0" tIns="0" rIns="0" bIns="0"/>
          <a:lstStyle/>
          <a:p>
            <a:pPr/>
          </a:p>
        </p:txBody>
      </p:sp>
      <p:sp>
        <p:nvSpPr>
          <p:cNvPr id="202" name="Google Shape;142;p16"/>
          <p:cNvSpPr/>
          <p:nvPr/>
        </p:nvSpPr>
        <p:spPr>
          <a:xfrm flipH="1">
            <a:off x="6207281" y="3011565"/>
            <a:ext cx="1181401" cy="7201"/>
          </a:xfrm>
          <a:prstGeom prst="line">
            <a:avLst/>
          </a:prstGeom>
          <a:ln>
            <a:solidFill>
              <a:schemeClr val="accent2">
                <a:lumOff val="21764"/>
              </a:schemeClr>
            </a:solidFill>
            <a:tailEnd type="triangle"/>
          </a:ln>
        </p:spPr>
        <p:txBody>
          <a:bodyPr lIns="0" tIns="0" rIns="0" bIns="0"/>
          <a:lstStyle/>
          <a:p>
            <a:pPr/>
          </a:p>
        </p:txBody>
      </p:sp>
      <p:sp>
        <p:nvSpPr>
          <p:cNvPr id="203" name="Google Shape;143;p16"/>
          <p:cNvSpPr/>
          <p:nvPr/>
        </p:nvSpPr>
        <p:spPr>
          <a:xfrm flipH="1">
            <a:off x="2925158" y="2780685"/>
            <a:ext cx="1281900" cy="1"/>
          </a:xfrm>
          <a:prstGeom prst="line">
            <a:avLst/>
          </a:prstGeom>
          <a:ln>
            <a:solidFill>
              <a:schemeClr val="accent2">
                <a:lumOff val="21764"/>
              </a:schemeClr>
            </a:solidFill>
            <a:tailEnd type="triangle"/>
          </a:ln>
        </p:spPr>
        <p:txBody>
          <a:bodyPr lIns="0" tIns="0" rIns="0" bIns="0"/>
          <a:lstStyle/>
          <a:p>
            <a:pPr/>
          </a:p>
        </p:txBody>
      </p:sp>
      <p:sp>
        <p:nvSpPr>
          <p:cNvPr id="204" name="Google Shape;144;p16"/>
          <p:cNvSpPr txBox="1"/>
          <p:nvPr/>
        </p:nvSpPr>
        <p:spPr>
          <a:xfrm>
            <a:off x="1030079" y="4331923"/>
            <a:ext cx="18948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Various frontends</a:t>
            </a:r>
          </a:p>
        </p:txBody>
      </p:sp>
      <p:sp>
        <p:nvSpPr>
          <p:cNvPr id="205" name="Google Shape;145;p16"/>
          <p:cNvSpPr txBox="1"/>
          <p:nvPr>
            <p:ph type="title"/>
          </p:nvPr>
        </p:nvSpPr>
        <p:spPr>
          <a:xfrm>
            <a:off x="311699" y="255749"/>
            <a:ext cx="8520602" cy="572702"/>
          </a:xfrm>
          <a:prstGeom prst="rect">
            <a:avLst/>
          </a:prstGeom>
        </p:spPr>
        <p:txBody>
          <a:bodyPr/>
          <a:lstStyle>
            <a:lvl1pPr>
              <a:defRPr sz="2000"/>
            </a:lvl1pPr>
          </a:lstStyle>
          <a:p>
            <a:pPr/>
            <a:r>
              <a:t>Simplified view on today's web development </a:t>
            </a:r>
          </a:p>
        </p:txBody>
      </p:sp>
      <p:sp>
        <p:nvSpPr>
          <p:cNvPr id="206" name="Google Shape;146;p16"/>
          <p:cNvSpPr txBox="1"/>
          <p:nvPr/>
        </p:nvSpPr>
        <p:spPr>
          <a:xfrm>
            <a:off x="3037750" y="1390799"/>
            <a:ext cx="1039801" cy="4830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lvl1pPr>
          </a:lstStyle>
          <a:p>
            <a:pPr/>
            <a:r>
              <a:t>HTTP request</a:t>
            </a:r>
          </a:p>
        </p:txBody>
      </p:sp>
      <p:sp>
        <p:nvSpPr>
          <p:cNvPr id="207" name="Google Shape;147;p16"/>
          <p:cNvSpPr txBox="1"/>
          <p:nvPr/>
        </p:nvSpPr>
        <p:spPr>
          <a:xfrm>
            <a:off x="3083174" y="2255374"/>
            <a:ext cx="1039801" cy="4830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lvl1pPr>
          </a:lstStyle>
          <a:p>
            <a:pPr/>
            <a:r>
              <a:t>HTTP response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Google Shape;152;p17" descr="Google Shape;152;p17"/>
          <p:cNvPicPr>
            <a:picLocks noChangeAspect="1"/>
          </p:cNvPicPr>
          <p:nvPr/>
        </p:nvPicPr>
        <p:blipFill>
          <a:blip r:embed="rId2">
            <a:extLst/>
          </a:blip>
          <a:stretch>
            <a:fillRect/>
          </a:stretch>
        </p:blipFill>
        <p:spPr>
          <a:xfrm>
            <a:off x="813199" y="1431949"/>
            <a:ext cx="2104215" cy="975139"/>
          </a:xfrm>
          <a:prstGeom prst="rect">
            <a:avLst/>
          </a:prstGeom>
          <a:ln w="12700">
            <a:miter lim="400000"/>
          </a:ln>
        </p:spPr>
      </p:pic>
      <p:pic>
        <p:nvPicPr>
          <p:cNvPr id="210" name="Google Shape;153;p17" descr="Google Shape;153;p17"/>
          <p:cNvPicPr>
            <a:picLocks noChangeAspect="1"/>
          </p:cNvPicPr>
          <p:nvPr/>
        </p:nvPicPr>
        <p:blipFill>
          <a:blip r:embed="rId3">
            <a:extLst/>
          </a:blip>
          <a:stretch>
            <a:fillRect/>
          </a:stretch>
        </p:blipFill>
        <p:spPr>
          <a:xfrm>
            <a:off x="2031513" y="2691571"/>
            <a:ext cx="885901" cy="1442580"/>
          </a:xfrm>
          <a:prstGeom prst="rect">
            <a:avLst/>
          </a:prstGeom>
          <a:ln w="12700">
            <a:miter lim="400000"/>
          </a:ln>
        </p:spPr>
      </p:pic>
      <p:pic>
        <p:nvPicPr>
          <p:cNvPr id="211" name="Google Shape;154;p17" descr="Google Shape;154;p17"/>
          <p:cNvPicPr>
            <a:picLocks noChangeAspect="1"/>
          </p:cNvPicPr>
          <p:nvPr/>
        </p:nvPicPr>
        <p:blipFill>
          <a:blip r:embed="rId4">
            <a:extLst/>
          </a:blip>
          <a:stretch>
            <a:fillRect/>
          </a:stretch>
        </p:blipFill>
        <p:spPr>
          <a:xfrm>
            <a:off x="1030074" y="3367706"/>
            <a:ext cx="857204" cy="766446"/>
          </a:xfrm>
          <a:prstGeom prst="rect">
            <a:avLst/>
          </a:prstGeom>
          <a:ln w="12700">
            <a:miter lim="400000"/>
          </a:ln>
        </p:spPr>
      </p:pic>
      <p:sp>
        <p:nvSpPr>
          <p:cNvPr id="212" name="Google Shape;155;p17"/>
          <p:cNvSpPr txBox="1"/>
          <p:nvPr/>
        </p:nvSpPr>
        <p:spPr>
          <a:xfrm>
            <a:off x="1030079" y="4331923"/>
            <a:ext cx="18948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Various frontends</a:t>
            </a:r>
          </a:p>
        </p:txBody>
      </p:sp>
      <p:sp>
        <p:nvSpPr>
          <p:cNvPr id="213" name="Google Shape;156;p17"/>
          <p:cNvSpPr txBox="1"/>
          <p:nvPr>
            <p:ph type="title"/>
          </p:nvPr>
        </p:nvSpPr>
        <p:spPr>
          <a:xfrm>
            <a:off x="311699" y="255749"/>
            <a:ext cx="8520602" cy="572702"/>
          </a:xfrm>
          <a:prstGeom prst="rect">
            <a:avLst/>
          </a:prstGeom>
        </p:spPr>
        <p:txBody>
          <a:bodyPr/>
          <a:lstStyle>
            <a:lvl1pPr>
              <a:defRPr sz="2000"/>
            </a:lvl1pPr>
          </a:lstStyle>
          <a:p>
            <a:pPr/>
            <a:r>
              <a:t>Frontend: key responsibilities and main concepts to get familiar with </a:t>
            </a:r>
          </a:p>
        </p:txBody>
      </p:sp>
      <p:sp>
        <p:nvSpPr>
          <p:cNvPr id="214" name="Google Shape;157;p17"/>
          <p:cNvSpPr txBox="1"/>
          <p:nvPr/>
        </p:nvSpPr>
        <p:spPr>
          <a:xfrm>
            <a:off x="3431185" y="721458"/>
            <a:ext cx="5266802" cy="430313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Arial"/>
              <a:buChar char="●"/>
            </a:pPr>
            <a:r>
              <a:t>It is what your users see- can be accessed on mobile as an app, or as a mobile website, or on laptops etc.</a:t>
            </a:r>
          </a:p>
          <a:p>
            <a:pPr marL="457200" indent="-317500">
              <a:spcBef>
                <a:spcPts val="1000"/>
              </a:spcBef>
              <a:buClr>
                <a:srgbClr val="000000"/>
              </a:buClr>
              <a:buSzPts val="1400"/>
              <a:buFont typeface="Arial"/>
              <a:buChar char="●"/>
            </a:pPr>
            <a:r>
              <a:t>Accepts request from users and forwards it to the backend, subsequently receives response from backend and shows it to the user</a:t>
            </a:r>
          </a:p>
          <a:p>
            <a:pPr>
              <a:lnSpc>
                <a:spcPct val="115000"/>
              </a:lnSpc>
              <a:spcBef>
                <a:spcPts val="1000"/>
              </a:spcBef>
            </a:pPr>
            <a:r>
              <a:t>Main concepts to get familiar with-</a:t>
            </a:r>
          </a:p>
          <a:p>
            <a:pPr marL="457200" indent="-304800">
              <a:lnSpc>
                <a:spcPct val="115000"/>
              </a:lnSpc>
              <a:buClr>
                <a:srgbClr val="000000"/>
              </a:buClr>
              <a:buSzPts val="1200"/>
              <a:buFont typeface="Arial"/>
              <a:buChar char="●"/>
              <a:defRPr sz="1200">
                <a:solidFill>
                  <a:srgbClr val="535353"/>
                </a:solidFill>
              </a:defRPr>
            </a:pPr>
            <a:r>
              <a:t>HTML, CSS, Javascript, Typescript</a:t>
            </a:r>
          </a:p>
          <a:p>
            <a:pPr marL="457200" indent="-304800">
              <a:lnSpc>
                <a:spcPct val="115000"/>
              </a:lnSpc>
              <a:buClr>
                <a:srgbClr val="000000"/>
              </a:buClr>
              <a:buSzPts val="1200"/>
              <a:buFont typeface="Arial"/>
              <a:buChar char="●"/>
              <a:defRPr sz="1200">
                <a:solidFill>
                  <a:srgbClr val="535353"/>
                </a:solidFill>
              </a:defRPr>
            </a:pPr>
            <a:r>
              <a:t>HTTP requests</a:t>
            </a:r>
          </a:p>
          <a:p>
            <a:pPr marL="457200" indent="-304800">
              <a:lnSpc>
                <a:spcPct val="115000"/>
              </a:lnSpc>
              <a:buClr>
                <a:srgbClr val="000000"/>
              </a:buClr>
              <a:buSzPts val="1200"/>
              <a:buFont typeface="Arial"/>
              <a:buChar char="●"/>
              <a:defRPr sz="1200">
                <a:solidFill>
                  <a:srgbClr val="535353"/>
                </a:solidFill>
              </a:defRPr>
            </a:pPr>
            <a:r>
              <a:t>Ajax (or asynchronous calls to backend)</a:t>
            </a:r>
          </a:p>
          <a:p>
            <a:pPr marL="457200" indent="-304800">
              <a:lnSpc>
                <a:spcPct val="115000"/>
              </a:lnSpc>
              <a:buClr>
                <a:srgbClr val="000000"/>
              </a:buClr>
              <a:buSzPts val="1200"/>
              <a:buFont typeface="Arial"/>
              <a:buChar char="●"/>
              <a:defRPr sz="1200">
                <a:solidFill>
                  <a:srgbClr val="535353"/>
                </a:solidFill>
              </a:defRPr>
            </a:pPr>
            <a:r>
              <a:t>Javascript frameworks and libraries (e.g. Angular, React, Vue.js )</a:t>
            </a:r>
          </a:p>
          <a:p>
            <a:pPr marL="457200" indent="-304800">
              <a:lnSpc>
                <a:spcPct val="115000"/>
              </a:lnSpc>
              <a:buClr>
                <a:srgbClr val="000000"/>
              </a:buClr>
              <a:buSzPts val="1200"/>
              <a:buFont typeface="Arial"/>
              <a:buChar char="●"/>
              <a:defRPr sz="1200">
                <a:solidFill>
                  <a:srgbClr val="535353"/>
                </a:solidFill>
              </a:defRPr>
            </a:pPr>
            <a:r>
              <a:t>Styling frameworks (e.g. Bootstrap, Material)</a:t>
            </a:r>
          </a:p>
          <a:p>
            <a:pPr marL="457200" indent="-304800">
              <a:lnSpc>
                <a:spcPct val="115000"/>
              </a:lnSpc>
              <a:buClr>
                <a:srgbClr val="000000"/>
              </a:buClr>
              <a:buSzPts val="1200"/>
              <a:buFont typeface="Arial"/>
              <a:buChar char="●"/>
              <a:defRPr sz="1200">
                <a:solidFill>
                  <a:srgbClr val="535353"/>
                </a:solidFill>
              </a:defRPr>
            </a:pPr>
            <a:r>
              <a:t>Package manager (e.g. NPM)</a:t>
            </a:r>
          </a:p>
          <a:p>
            <a:pPr marL="457200" indent="-304800">
              <a:lnSpc>
                <a:spcPct val="115000"/>
              </a:lnSpc>
              <a:buClr>
                <a:srgbClr val="000000"/>
              </a:buClr>
              <a:buSzPts val="1200"/>
              <a:buFont typeface="Arial"/>
              <a:buChar char="●"/>
              <a:defRPr sz="1200">
                <a:solidFill>
                  <a:srgbClr val="535353"/>
                </a:solidFill>
              </a:defRPr>
            </a:pPr>
            <a:r>
              <a:t>Single Page Applications (SPAs)</a:t>
            </a:r>
          </a:p>
          <a:p>
            <a:pPr marL="457200" indent="-304800">
              <a:lnSpc>
                <a:spcPct val="115000"/>
              </a:lnSpc>
              <a:buClr>
                <a:srgbClr val="000000"/>
              </a:buClr>
              <a:buSzPts val="1200"/>
              <a:buFont typeface="Arial"/>
              <a:buChar char="●"/>
              <a:defRPr sz="1200">
                <a:solidFill>
                  <a:srgbClr val="535353"/>
                </a:solidFill>
              </a:defRPr>
            </a:pPr>
            <a:r>
              <a:t>Developer tool in browser for debugging</a:t>
            </a:r>
          </a:p>
          <a:p>
            <a:pPr marL="457200" indent="-304800">
              <a:lnSpc>
                <a:spcPct val="115000"/>
              </a:lnSpc>
              <a:buClr>
                <a:srgbClr val="000000"/>
              </a:buClr>
              <a:buSzPts val="1200"/>
              <a:buFont typeface="Arial"/>
              <a:buChar char="●"/>
              <a:defRPr sz="1200">
                <a:solidFill>
                  <a:srgbClr val="535353"/>
                </a:solidFill>
              </a:defRPr>
            </a:pPr>
            <a:r>
              <a:t>Responsive design</a:t>
            </a:r>
          </a:p>
          <a:p>
            <a:pPr marL="457200" indent="-304800">
              <a:lnSpc>
                <a:spcPct val="115000"/>
              </a:lnSpc>
              <a:buClr>
                <a:srgbClr val="000000"/>
              </a:buClr>
              <a:buSzPts val="1200"/>
              <a:buFont typeface="Arial"/>
              <a:buChar char="●"/>
              <a:defRPr sz="1200">
                <a:solidFill>
                  <a:srgbClr val="535353"/>
                </a:solidFill>
              </a:defRPr>
            </a:pPr>
            <a:r>
              <a:t>Browser compatibility</a:t>
            </a:r>
          </a:p>
          <a:p>
            <a:pPr marL="457200" indent="-304800">
              <a:lnSpc>
                <a:spcPct val="115000"/>
              </a:lnSpc>
              <a:buClr>
                <a:srgbClr val="000000"/>
              </a:buClr>
              <a:buSzPts val="1200"/>
              <a:buFont typeface="Arial"/>
              <a:buChar char="●"/>
              <a:defRPr sz="1200">
                <a:solidFill>
                  <a:srgbClr val="535353"/>
                </a:solidFill>
              </a:defRPr>
            </a:pPr>
            <a:r>
              <a:t>...</a:t>
            </a:r>
          </a:p>
          <a:p>
            <a:pPr indent="457200">
              <a:lnSpc>
                <a:spcPct val="115000"/>
              </a:lnSpc>
            </a:pPr>
            <a:endParaRPr sz="12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8" name="Google Shape;162;p18"/>
          <p:cNvGrpSpPr/>
          <p:nvPr/>
        </p:nvGrpSpPr>
        <p:grpSpPr>
          <a:xfrm>
            <a:off x="413208" y="1440174"/>
            <a:ext cx="1992299" cy="2702101"/>
            <a:chOff x="0" y="0"/>
            <a:chExt cx="1992298" cy="2702099"/>
          </a:xfrm>
        </p:grpSpPr>
        <p:sp>
          <p:nvSpPr>
            <p:cNvPr id="216" name="Rectangle"/>
            <p:cNvSpPr/>
            <p:nvPr/>
          </p:nvSpPr>
          <p:spPr>
            <a:xfrm>
              <a:off x="0" y="0"/>
              <a:ext cx="1992299" cy="2702100"/>
            </a:xfrm>
            <a:prstGeom prst="rect">
              <a:avLst/>
            </a:prstGeom>
            <a:solidFill>
              <a:srgbClr val="FFFFFF"/>
            </a:solidFill>
            <a:ln w="9525" cap="flat">
              <a:solidFill>
                <a:schemeClr val="accent2">
                  <a:lumOff val="21764"/>
                </a:schemeClr>
              </a:solidFill>
              <a:prstDash val="solid"/>
              <a:round/>
            </a:ln>
            <a:effectLst/>
          </p:spPr>
          <p:txBody>
            <a:bodyPr wrap="square" lIns="0" tIns="0" rIns="0" bIns="0" numCol="1" anchor="b">
              <a:noAutofit/>
            </a:bodyPr>
            <a:lstStyle/>
            <a:p>
              <a:pPr algn="ctr"/>
            </a:p>
          </p:txBody>
        </p:sp>
        <p:sp>
          <p:nvSpPr>
            <p:cNvPr id="217" name="backend"/>
            <p:cNvSpPr txBox="1"/>
            <p:nvPr/>
          </p:nvSpPr>
          <p:spPr>
            <a:xfrm>
              <a:off x="0" y="2321866"/>
              <a:ext cx="1992299"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lstStyle>
            <a:p>
              <a:pPr/>
              <a:r>
                <a:t>backend</a:t>
              </a:r>
            </a:p>
          </p:txBody>
        </p:sp>
      </p:grpSp>
      <p:sp>
        <p:nvSpPr>
          <p:cNvPr id="219" name="Google Shape;163;p18"/>
          <p:cNvSpPr txBox="1"/>
          <p:nvPr>
            <p:ph type="title"/>
          </p:nvPr>
        </p:nvSpPr>
        <p:spPr>
          <a:xfrm>
            <a:off x="311699" y="255749"/>
            <a:ext cx="8520602" cy="572702"/>
          </a:xfrm>
          <a:prstGeom prst="rect">
            <a:avLst/>
          </a:prstGeom>
        </p:spPr>
        <p:txBody>
          <a:bodyPr/>
          <a:lstStyle>
            <a:lvl1pPr>
              <a:defRPr sz="2000"/>
            </a:lvl1pPr>
          </a:lstStyle>
          <a:p>
            <a:pPr/>
            <a:r>
              <a:t>Backend: key responsibilities and main concepts to get familiar with </a:t>
            </a:r>
          </a:p>
        </p:txBody>
      </p:sp>
      <p:sp>
        <p:nvSpPr>
          <p:cNvPr id="220" name="Google Shape;164;p18"/>
          <p:cNvSpPr txBox="1"/>
          <p:nvPr/>
        </p:nvSpPr>
        <p:spPr>
          <a:xfrm>
            <a:off x="3374125" y="971100"/>
            <a:ext cx="5266801" cy="348877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Arial"/>
              <a:buChar char="●"/>
            </a:pPr>
            <a:r>
              <a:t>Handles business logic for your application- you write a single backend application which is typically consumed by various frontends</a:t>
            </a:r>
          </a:p>
          <a:p>
            <a:pPr marL="457200" indent="-317500">
              <a:spcBef>
                <a:spcPts val="1000"/>
              </a:spcBef>
              <a:buClr>
                <a:srgbClr val="000000"/>
              </a:buClr>
              <a:buSzPts val="1400"/>
              <a:buFont typeface="Arial"/>
              <a:buChar char="●"/>
            </a:pPr>
            <a:r>
              <a:t>Coordinates with frontend and database</a:t>
            </a:r>
          </a:p>
          <a:p>
            <a:pPr>
              <a:lnSpc>
                <a:spcPct val="115000"/>
              </a:lnSpc>
              <a:spcBef>
                <a:spcPts val="1000"/>
              </a:spcBef>
            </a:pPr>
            <a:r>
              <a:t>Main concepts to get familiar with-</a:t>
            </a:r>
          </a:p>
          <a:p>
            <a:pPr marL="457200" indent="-304800">
              <a:lnSpc>
                <a:spcPct val="115000"/>
              </a:lnSpc>
              <a:buClr>
                <a:srgbClr val="000000"/>
              </a:buClr>
              <a:buSzPts val="1200"/>
              <a:buFont typeface="Arial"/>
              <a:buChar char="●"/>
              <a:defRPr sz="1200">
                <a:solidFill>
                  <a:srgbClr val="535353"/>
                </a:solidFill>
              </a:defRPr>
            </a:pPr>
            <a:r>
              <a:t>REST API</a:t>
            </a:r>
          </a:p>
          <a:p>
            <a:pPr marL="457200" indent="-304800">
              <a:lnSpc>
                <a:spcPct val="115000"/>
              </a:lnSpc>
              <a:buClr>
                <a:srgbClr val="000000"/>
              </a:buClr>
              <a:buSzPts val="1200"/>
              <a:buFont typeface="Arial"/>
              <a:buChar char="●"/>
              <a:defRPr sz="1200">
                <a:solidFill>
                  <a:srgbClr val="535353"/>
                </a:solidFill>
              </a:defRPr>
            </a:pPr>
            <a:r>
              <a:t>JSON data format</a:t>
            </a:r>
          </a:p>
          <a:p>
            <a:pPr marL="457200" indent="-304800">
              <a:lnSpc>
                <a:spcPct val="115000"/>
              </a:lnSpc>
              <a:buClr>
                <a:srgbClr val="000000"/>
              </a:buClr>
              <a:buSzPts val="1200"/>
              <a:buFont typeface="Arial"/>
              <a:buChar char="●"/>
              <a:defRPr sz="1200">
                <a:solidFill>
                  <a:srgbClr val="535353"/>
                </a:solidFill>
              </a:defRPr>
            </a:pPr>
            <a:r>
              <a:t>Programming languages (e.g. PHP, Python, Java)</a:t>
            </a:r>
          </a:p>
          <a:p>
            <a:pPr marL="457200" indent="-304800">
              <a:lnSpc>
                <a:spcPct val="115000"/>
              </a:lnSpc>
              <a:buClr>
                <a:srgbClr val="000000"/>
              </a:buClr>
              <a:buSzPts val="1200"/>
              <a:buFont typeface="Arial"/>
              <a:buChar char="●"/>
              <a:defRPr sz="1200">
                <a:solidFill>
                  <a:srgbClr val="535353"/>
                </a:solidFill>
              </a:defRPr>
            </a:pPr>
            <a:r>
              <a:t>Backend frameworks (e.g. Django Rest, .NET core, Ruby on Rails)</a:t>
            </a:r>
          </a:p>
          <a:p>
            <a:pPr marL="457200" indent="-304800">
              <a:lnSpc>
                <a:spcPct val="115000"/>
              </a:lnSpc>
              <a:buClr>
                <a:srgbClr val="000000"/>
              </a:buClr>
              <a:buSzPts val="1200"/>
              <a:buFont typeface="Arial"/>
              <a:buChar char="●"/>
              <a:defRPr sz="1200">
                <a:solidFill>
                  <a:srgbClr val="535353"/>
                </a:solidFill>
              </a:defRPr>
            </a:pPr>
            <a:r>
              <a:t>Object Relational Mapping (ORM)</a:t>
            </a:r>
          </a:p>
          <a:p>
            <a:pPr marL="457200" indent="-304800">
              <a:lnSpc>
                <a:spcPct val="115000"/>
              </a:lnSpc>
              <a:buClr>
                <a:srgbClr val="000000"/>
              </a:buClr>
              <a:buSzPts val="1200"/>
              <a:buFont typeface="Arial"/>
              <a:buChar char="●"/>
              <a:defRPr sz="1200">
                <a:solidFill>
                  <a:srgbClr val="535353"/>
                </a:solidFill>
              </a:defRPr>
            </a:pPr>
            <a:r>
              <a:t>Request routing</a:t>
            </a:r>
          </a:p>
          <a:p>
            <a:pPr marL="457200" indent="-304800">
              <a:lnSpc>
                <a:spcPct val="115000"/>
              </a:lnSpc>
              <a:buClr>
                <a:srgbClr val="000000"/>
              </a:buClr>
              <a:buSzPts val="1200"/>
              <a:buFont typeface="Arial"/>
              <a:buChar char="●"/>
              <a:defRPr sz="1200">
                <a:solidFill>
                  <a:srgbClr val="535353"/>
                </a:solidFill>
              </a:defRPr>
            </a:pPr>
            <a:r>
              <a:t>Security concerns</a:t>
            </a:r>
          </a:p>
          <a:p>
            <a:pPr marL="457200" indent="-304800">
              <a:lnSpc>
                <a:spcPct val="115000"/>
              </a:lnSpc>
              <a:buClr>
                <a:srgbClr val="000000"/>
              </a:buClr>
              <a:buSzPts val="1200"/>
              <a:buFont typeface="Arial"/>
              <a:buChar char="●"/>
              <a:defRPr sz="1200">
                <a:solidFill>
                  <a:srgbClr val="535353"/>
                </a:solidFill>
              </a:defRPr>
            </a:pPr>
            <a:r>
              <a:t>Architecture (e.g. MVC, MVVM)</a:t>
            </a:r>
          </a:p>
          <a:p>
            <a:pPr marL="457200" indent="-304800">
              <a:lnSpc>
                <a:spcPct val="115000"/>
              </a:lnSpc>
              <a:buClr>
                <a:srgbClr val="000000"/>
              </a:buClr>
              <a:buSzPts val="1200"/>
              <a:buFont typeface="Arial"/>
              <a:buChar char="●"/>
              <a:defRPr sz="1200">
                <a:solidFill>
                  <a:srgbClr val="535353"/>
                </a:solidFill>
              </a:defRPr>
            </a:pPr>
            <a:r>
              <a:t>Session management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5" name="Google Shape;169;p19"/>
          <p:cNvGrpSpPr/>
          <p:nvPr/>
        </p:nvGrpSpPr>
        <p:grpSpPr>
          <a:xfrm>
            <a:off x="1089199" y="1877548"/>
            <a:ext cx="1181401" cy="967877"/>
            <a:chOff x="0" y="0"/>
            <a:chExt cx="1181399" cy="967875"/>
          </a:xfrm>
        </p:grpSpPr>
        <p:sp>
          <p:nvSpPr>
            <p:cNvPr id="222" name="Shape"/>
            <p:cNvSpPr/>
            <p:nvPr/>
          </p:nvSpPr>
          <p:spPr>
            <a:xfrm>
              <a:off x="0" y="0"/>
              <a:ext cx="1181400" cy="96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algn="ctr"/>
            </a:p>
          </p:txBody>
        </p:sp>
        <p:sp>
          <p:nvSpPr>
            <p:cNvPr id="223" name="Shape"/>
            <p:cNvSpPr/>
            <p:nvPr/>
          </p:nvSpPr>
          <p:spPr>
            <a:xfrm>
              <a:off x="0" y="0"/>
              <a:ext cx="1181400" cy="967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chemeClr val="accent2">
                  <a:lumOff val="21764"/>
                </a:schemeClr>
              </a:solidFill>
              <a:prstDash val="solid"/>
              <a:round/>
            </a:ln>
            <a:effectLst/>
          </p:spPr>
          <p:txBody>
            <a:bodyPr wrap="square" lIns="0" tIns="0" rIns="0" bIns="0" numCol="1" anchor="ctr">
              <a:noAutofit/>
            </a:bodyPr>
            <a:lstStyle/>
            <a:p>
              <a:pPr algn="ctr"/>
            </a:p>
          </p:txBody>
        </p:sp>
        <p:sp>
          <p:nvSpPr>
            <p:cNvPr id="224" name="Database"/>
            <p:cNvSpPr txBox="1"/>
            <p:nvPr/>
          </p:nvSpPr>
          <p:spPr>
            <a:xfrm>
              <a:off x="0" y="374477"/>
              <a:ext cx="11814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Database</a:t>
              </a:r>
            </a:p>
          </p:txBody>
        </p:sp>
      </p:grpSp>
      <p:sp>
        <p:nvSpPr>
          <p:cNvPr id="226" name="Google Shape;170;p19"/>
          <p:cNvSpPr txBox="1"/>
          <p:nvPr>
            <p:ph type="title"/>
          </p:nvPr>
        </p:nvSpPr>
        <p:spPr>
          <a:xfrm>
            <a:off x="311699" y="255749"/>
            <a:ext cx="8520602" cy="572702"/>
          </a:xfrm>
          <a:prstGeom prst="rect">
            <a:avLst/>
          </a:prstGeom>
        </p:spPr>
        <p:txBody>
          <a:bodyPr/>
          <a:lstStyle>
            <a:lvl1pPr>
              <a:defRPr sz="2000"/>
            </a:lvl1pPr>
          </a:lstStyle>
          <a:p>
            <a:pPr/>
            <a:r>
              <a:t>Database: key responsibilities and main concepts to get familiar with </a:t>
            </a:r>
          </a:p>
        </p:txBody>
      </p:sp>
      <p:sp>
        <p:nvSpPr>
          <p:cNvPr id="227" name="Google Shape;171;p19"/>
          <p:cNvSpPr txBox="1"/>
          <p:nvPr/>
        </p:nvSpPr>
        <p:spPr>
          <a:xfrm>
            <a:off x="3378725" y="1334549"/>
            <a:ext cx="5266801" cy="226696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0000"/>
              </a:buClr>
              <a:buSzPts val="1400"/>
              <a:buFont typeface="Arial"/>
              <a:buChar char="●"/>
            </a:pPr>
            <a:r>
              <a:t>Stores user and application data</a:t>
            </a:r>
          </a:p>
          <a:p>
            <a:pPr marL="457200" indent="-317500">
              <a:spcBef>
                <a:spcPts val="1000"/>
              </a:spcBef>
              <a:buClr>
                <a:srgbClr val="000000"/>
              </a:buClr>
              <a:buSzPts val="1400"/>
              <a:buFont typeface="Arial"/>
              <a:buChar char="●"/>
            </a:pPr>
            <a:r>
              <a:t>With the availability of ORMs, developers deal less and less with databases directly, but it is still good to know</a:t>
            </a:r>
          </a:p>
          <a:p>
            <a:pPr>
              <a:lnSpc>
                <a:spcPct val="115000"/>
              </a:lnSpc>
              <a:spcBef>
                <a:spcPts val="1000"/>
              </a:spcBef>
            </a:pPr>
            <a:r>
              <a:t>Main concepts to get familiar with-</a:t>
            </a:r>
          </a:p>
          <a:p>
            <a:pPr marL="457200" indent="-304800">
              <a:lnSpc>
                <a:spcPct val="115000"/>
              </a:lnSpc>
              <a:buClr>
                <a:srgbClr val="000000"/>
              </a:buClr>
              <a:buSzPts val="1200"/>
              <a:buFont typeface="Arial"/>
              <a:buChar char="●"/>
              <a:defRPr sz="1200">
                <a:solidFill>
                  <a:srgbClr val="535353"/>
                </a:solidFill>
              </a:defRPr>
            </a:pPr>
            <a:r>
              <a:t>Types of databases (e.g. Relational, non-relational)</a:t>
            </a:r>
          </a:p>
          <a:p>
            <a:pPr marL="457200" indent="-304800">
              <a:lnSpc>
                <a:spcPct val="115000"/>
              </a:lnSpc>
              <a:buClr>
                <a:srgbClr val="000000"/>
              </a:buClr>
              <a:buSzPts val="1200"/>
              <a:buFont typeface="Arial"/>
              <a:buChar char="●"/>
              <a:defRPr sz="1200">
                <a:solidFill>
                  <a:srgbClr val="535353"/>
                </a:solidFill>
              </a:defRPr>
            </a:pPr>
            <a:r>
              <a:t>Database backups</a:t>
            </a:r>
          </a:p>
          <a:p>
            <a:pPr marL="457200" indent="-304800">
              <a:lnSpc>
                <a:spcPct val="115000"/>
              </a:lnSpc>
              <a:buClr>
                <a:srgbClr val="000000"/>
              </a:buClr>
              <a:buSzPts val="1200"/>
              <a:buFont typeface="Arial"/>
              <a:buChar char="●"/>
              <a:defRPr sz="1200">
                <a:solidFill>
                  <a:srgbClr val="535353"/>
                </a:solidFill>
              </a:defRPr>
            </a:pPr>
            <a:r>
              <a:t>Database query languages (e.g. SQL)</a:t>
            </a:r>
          </a:p>
          <a:p>
            <a:pPr marL="457200" indent="-304800">
              <a:lnSpc>
                <a:spcPct val="115000"/>
              </a:lnSpc>
              <a:buClr>
                <a:srgbClr val="000000"/>
              </a:buClr>
              <a:buSzPts val="1200"/>
              <a:buFont typeface="Arial"/>
              <a:buChar char="●"/>
              <a:defRPr sz="1200">
                <a:solidFill>
                  <a:srgbClr val="535353"/>
                </a:solidFill>
              </a:defRPr>
            </a:pPr>
            <a:r>
              <a:t>Scripting languages (e.g. PL/SQL)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176;p20"/>
          <p:cNvSpPr txBox="1"/>
          <p:nvPr>
            <p:ph type="body" idx="1"/>
          </p:nvPr>
        </p:nvSpPr>
        <p:spPr>
          <a:xfrm>
            <a:off x="311699" y="1152475"/>
            <a:ext cx="8520602" cy="3416400"/>
          </a:xfrm>
          <a:prstGeom prst="rect">
            <a:avLst/>
          </a:prstGeom>
        </p:spPr>
        <p:txBody>
          <a:bodyPr/>
          <a:lstStyle/>
          <a:p>
            <a:pPr>
              <a:lnSpc>
                <a:spcPct val="114000"/>
              </a:lnSpc>
              <a:buClr>
                <a:srgbClr val="000000"/>
              </a:buClr>
              <a:defRPr>
                <a:solidFill>
                  <a:srgbClr val="000000"/>
                </a:solidFill>
              </a:defRPr>
            </a:pPr>
            <a:r>
              <a:t>One can do web development without frameworks, but using them simplifies many routine tasks and speeds up the development, also makes sure applications are scalable</a:t>
            </a:r>
          </a:p>
          <a:p>
            <a:pPr>
              <a:lnSpc>
                <a:spcPct val="114000"/>
              </a:lnSpc>
              <a:spcBef>
                <a:spcPts val="1500"/>
              </a:spcBef>
              <a:buClr>
                <a:srgbClr val="000000"/>
              </a:buClr>
              <a:defRPr>
                <a:solidFill>
                  <a:srgbClr val="000000"/>
                </a:solidFill>
              </a:defRPr>
            </a:pPr>
            <a:r>
              <a:t>Choosing a correct framework depends on multiple factors such as programming language preference, framework documentation, community support etc.</a:t>
            </a:r>
          </a:p>
          <a:p>
            <a:pPr>
              <a:lnSpc>
                <a:spcPct val="114000"/>
              </a:lnSpc>
              <a:spcBef>
                <a:spcPts val="1500"/>
              </a:spcBef>
              <a:buClr>
                <a:srgbClr val="000000"/>
              </a:buClr>
              <a:defRPr>
                <a:solidFill>
                  <a:srgbClr val="000000"/>
                </a:solidFill>
              </a:defRPr>
            </a:pPr>
            <a:r>
              <a:t>There are different frameworks for frontend development, backend development, and also for styling</a:t>
            </a:r>
          </a:p>
        </p:txBody>
      </p:sp>
      <p:sp>
        <p:nvSpPr>
          <p:cNvPr id="230" name="Google Shape;177;p20"/>
          <p:cNvSpPr txBox="1"/>
          <p:nvPr>
            <p:ph type="title"/>
          </p:nvPr>
        </p:nvSpPr>
        <p:spPr>
          <a:xfrm>
            <a:off x="311699" y="370950"/>
            <a:ext cx="8520602" cy="572701"/>
          </a:xfrm>
          <a:prstGeom prst="rect">
            <a:avLst/>
          </a:prstGeom>
        </p:spPr>
        <p:txBody>
          <a:bodyPr/>
          <a:lstStyle>
            <a:lvl1pPr>
              <a:defRPr sz="2400"/>
            </a:lvl1pPr>
          </a:lstStyle>
          <a:p>
            <a:pPr/>
            <a:r>
              <a:t>Frameworks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182;p21"/>
          <p:cNvSpPr txBox="1"/>
          <p:nvPr>
            <p:ph type="body" idx="1"/>
          </p:nvPr>
        </p:nvSpPr>
        <p:spPr>
          <a:xfrm>
            <a:off x="311699" y="1152475"/>
            <a:ext cx="8520602" cy="3416400"/>
          </a:xfrm>
          <a:prstGeom prst="rect">
            <a:avLst/>
          </a:prstGeom>
        </p:spPr>
        <p:txBody>
          <a:bodyPr/>
          <a:lstStyle/>
          <a:p>
            <a:pPr>
              <a:buClr>
                <a:srgbClr val="000000"/>
              </a:buClr>
              <a:defRPr>
                <a:solidFill>
                  <a:srgbClr val="000000"/>
                </a:solidFill>
              </a:defRPr>
            </a:pPr>
            <a:r>
              <a:t>Enforces developers to write HTML, CSS and javascript in a certain way to make the application easier to develop and maintain</a:t>
            </a:r>
          </a:p>
          <a:p>
            <a:pPr>
              <a:spcBef>
                <a:spcPts val="1000"/>
              </a:spcBef>
              <a:buClr>
                <a:srgbClr val="000000"/>
              </a:buClr>
              <a:defRPr>
                <a:solidFill>
                  <a:srgbClr val="000000"/>
                </a:solidFill>
              </a:defRPr>
            </a:pPr>
            <a:r>
              <a:t>Easy handling of Ajax calls, HTTP requests</a:t>
            </a:r>
          </a:p>
          <a:p>
            <a:pPr>
              <a:spcBef>
                <a:spcPts val="1000"/>
              </a:spcBef>
              <a:buClr>
                <a:srgbClr val="000000"/>
              </a:buClr>
              <a:defRPr>
                <a:solidFill>
                  <a:srgbClr val="000000"/>
                </a:solidFill>
              </a:defRPr>
            </a:pPr>
            <a:r>
              <a:t>Most popular frontend frameworks and libraries:</a:t>
            </a:r>
          </a:p>
        </p:txBody>
      </p:sp>
      <p:sp>
        <p:nvSpPr>
          <p:cNvPr id="233" name="Google Shape;183;p21"/>
          <p:cNvSpPr txBox="1"/>
          <p:nvPr>
            <p:ph type="title"/>
          </p:nvPr>
        </p:nvSpPr>
        <p:spPr>
          <a:xfrm>
            <a:off x="311699" y="370950"/>
            <a:ext cx="8520602" cy="572701"/>
          </a:xfrm>
          <a:prstGeom prst="rect">
            <a:avLst/>
          </a:prstGeom>
        </p:spPr>
        <p:txBody>
          <a:bodyPr/>
          <a:lstStyle>
            <a:lvl1pPr>
              <a:defRPr sz="2400"/>
            </a:lvl1pPr>
          </a:lstStyle>
          <a:p>
            <a:pPr/>
            <a:r>
              <a:t>Frontend (javascript) frameworks</a:t>
            </a:r>
          </a:p>
        </p:txBody>
      </p:sp>
      <p:pic>
        <p:nvPicPr>
          <p:cNvPr id="234" name="Google Shape;184;p21" descr="Google Shape;184;p21"/>
          <p:cNvPicPr>
            <a:picLocks noChangeAspect="1"/>
          </p:cNvPicPr>
          <p:nvPr/>
        </p:nvPicPr>
        <p:blipFill>
          <a:blip r:embed="rId2">
            <a:extLst/>
          </a:blip>
          <a:stretch>
            <a:fillRect/>
          </a:stretch>
        </p:blipFill>
        <p:spPr>
          <a:xfrm>
            <a:off x="1053850" y="3063325"/>
            <a:ext cx="1135225" cy="1135225"/>
          </a:xfrm>
          <a:prstGeom prst="rect">
            <a:avLst/>
          </a:prstGeom>
          <a:ln w="12700">
            <a:miter lim="400000"/>
          </a:ln>
        </p:spPr>
      </p:pic>
      <p:pic>
        <p:nvPicPr>
          <p:cNvPr id="235" name="Google Shape;185;p21" descr="Google Shape;185;p21"/>
          <p:cNvPicPr>
            <a:picLocks noChangeAspect="1"/>
          </p:cNvPicPr>
          <p:nvPr/>
        </p:nvPicPr>
        <p:blipFill>
          <a:blip r:embed="rId3">
            <a:extLst/>
          </a:blip>
          <a:stretch>
            <a:fillRect/>
          </a:stretch>
        </p:blipFill>
        <p:spPr>
          <a:xfrm>
            <a:off x="2444000" y="3238799"/>
            <a:ext cx="1012426" cy="877452"/>
          </a:xfrm>
          <a:prstGeom prst="rect">
            <a:avLst/>
          </a:prstGeom>
          <a:ln w="12700">
            <a:miter lim="400000"/>
          </a:ln>
        </p:spPr>
      </p:pic>
      <p:pic>
        <p:nvPicPr>
          <p:cNvPr id="236" name="Google Shape;186;p21" descr="Google Shape;186;p21"/>
          <p:cNvPicPr>
            <a:picLocks noChangeAspect="1"/>
          </p:cNvPicPr>
          <p:nvPr/>
        </p:nvPicPr>
        <p:blipFill>
          <a:blip r:embed="rId4">
            <a:extLst/>
          </a:blip>
          <a:stretch>
            <a:fillRect/>
          </a:stretch>
        </p:blipFill>
        <p:spPr>
          <a:xfrm flipH="1" rot="10800000">
            <a:off x="3456425" y="3090087"/>
            <a:ext cx="1662577" cy="1174875"/>
          </a:xfrm>
          <a:prstGeom prst="rect">
            <a:avLst/>
          </a:prstGeom>
          <a:ln w="12700">
            <a:miter lim="400000"/>
          </a:ln>
        </p:spPr>
      </p:pic>
      <p:pic>
        <p:nvPicPr>
          <p:cNvPr id="237" name="Google Shape;187;p21" descr="Google Shape;187;p21"/>
          <p:cNvPicPr>
            <a:picLocks noChangeAspect="1"/>
          </p:cNvPicPr>
          <p:nvPr/>
        </p:nvPicPr>
        <p:blipFill>
          <a:blip r:embed="rId5">
            <a:extLst/>
          </a:blip>
          <a:stretch>
            <a:fillRect/>
          </a:stretch>
        </p:blipFill>
        <p:spPr>
          <a:xfrm>
            <a:off x="4572000" y="2934124"/>
            <a:ext cx="2230224" cy="1486802"/>
          </a:xfrm>
          <a:prstGeom prst="rect">
            <a:avLst/>
          </a:prstGeom>
          <a:ln w="12700">
            <a:miter lim="400000"/>
          </a:ln>
        </p:spPr>
      </p:pic>
      <p:sp>
        <p:nvSpPr>
          <p:cNvPr id="238" name="Google Shape;188;p21"/>
          <p:cNvSpPr txBox="1"/>
          <p:nvPr/>
        </p:nvSpPr>
        <p:spPr>
          <a:xfrm>
            <a:off x="1210012" y="4198549"/>
            <a:ext cx="8229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Angular</a:t>
            </a:r>
          </a:p>
        </p:txBody>
      </p:sp>
      <p:sp>
        <p:nvSpPr>
          <p:cNvPr id="239" name="Google Shape;189;p21"/>
          <p:cNvSpPr txBox="1"/>
          <p:nvPr/>
        </p:nvSpPr>
        <p:spPr>
          <a:xfrm>
            <a:off x="2538750" y="4198549"/>
            <a:ext cx="8229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Vue.js</a:t>
            </a:r>
          </a:p>
        </p:txBody>
      </p:sp>
      <p:sp>
        <p:nvSpPr>
          <p:cNvPr id="240" name="Google Shape;190;p21"/>
          <p:cNvSpPr txBox="1"/>
          <p:nvPr/>
        </p:nvSpPr>
        <p:spPr>
          <a:xfrm>
            <a:off x="3917863" y="4198549"/>
            <a:ext cx="8229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React</a:t>
            </a:r>
          </a:p>
        </p:txBody>
      </p:sp>
      <p:sp>
        <p:nvSpPr>
          <p:cNvPr id="241" name="Google Shape;191;p21"/>
          <p:cNvSpPr txBox="1"/>
          <p:nvPr/>
        </p:nvSpPr>
        <p:spPr>
          <a:xfrm>
            <a:off x="5296999" y="4198549"/>
            <a:ext cx="9213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Ember.js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